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1" r:id="rId4"/>
    <p:sldId id="259" r:id="rId5"/>
    <p:sldId id="323" r:id="rId6"/>
    <p:sldId id="261" r:id="rId7"/>
    <p:sldId id="262" r:id="rId8"/>
    <p:sldId id="329" r:id="rId9"/>
    <p:sldId id="264" r:id="rId10"/>
    <p:sldId id="265" r:id="rId11"/>
    <p:sldId id="335" r:id="rId12"/>
    <p:sldId id="333" r:id="rId13"/>
    <p:sldId id="336" r:id="rId14"/>
    <p:sldId id="288" r:id="rId15"/>
    <p:sldId id="289" r:id="rId16"/>
    <p:sldId id="290" r:id="rId17"/>
    <p:sldId id="292" r:id="rId18"/>
    <p:sldId id="293" r:id="rId19"/>
    <p:sldId id="294" r:id="rId20"/>
    <p:sldId id="295" r:id="rId21"/>
    <p:sldId id="266" r:id="rId22"/>
    <p:sldId id="267" r:id="rId23"/>
    <p:sldId id="268" r:id="rId24"/>
    <p:sldId id="269" r:id="rId25"/>
    <p:sldId id="296" r:id="rId26"/>
    <p:sldId id="297" r:id="rId27"/>
    <p:sldId id="298" r:id="rId28"/>
    <p:sldId id="299" r:id="rId29"/>
    <p:sldId id="301" r:id="rId30"/>
    <p:sldId id="302" r:id="rId31"/>
    <p:sldId id="300" r:id="rId32"/>
    <p:sldId id="279" r:id="rId33"/>
    <p:sldId id="303" r:id="rId34"/>
    <p:sldId id="304" r:id="rId35"/>
    <p:sldId id="324" r:id="rId36"/>
    <p:sldId id="307" r:id="rId37"/>
    <p:sldId id="310" r:id="rId38"/>
    <p:sldId id="312" r:id="rId39"/>
    <p:sldId id="315" r:id="rId40"/>
    <p:sldId id="319" r:id="rId41"/>
    <p:sldId id="320" r:id="rId42"/>
    <p:sldId id="311" r:id="rId43"/>
    <p:sldId id="331" r:id="rId44"/>
    <p:sldId id="330" r:id="rId45"/>
    <p:sldId id="332" r:id="rId46"/>
    <p:sldId id="272" r:id="rId47"/>
    <p:sldId id="313" r:id="rId48"/>
    <p:sldId id="325" r:id="rId49"/>
    <p:sldId id="326" r:id="rId50"/>
    <p:sldId id="327" r:id="rId51"/>
    <p:sldId id="328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s.niu.edu/unix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bian.org/CD/http-ftp/" TargetMode="External"/><Relationship Id="rId7" Type="http://schemas.openxmlformats.org/officeDocument/2006/relationships/image" Target="../media/image6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13" Type="http://schemas.openxmlformats.org/officeDocument/2006/relationships/image" Target="../media/image71.gif"/><Relationship Id="rId18" Type="http://schemas.openxmlformats.org/officeDocument/2006/relationships/image" Target="../media/image6.gif"/><Relationship Id="rId3" Type="http://schemas.openxmlformats.org/officeDocument/2006/relationships/image" Target="../media/image61.gif"/><Relationship Id="rId7" Type="http://schemas.openxmlformats.org/officeDocument/2006/relationships/image" Target="../media/image65.gif"/><Relationship Id="rId12" Type="http://schemas.openxmlformats.org/officeDocument/2006/relationships/image" Target="../media/image70.gif"/><Relationship Id="rId17" Type="http://schemas.openxmlformats.org/officeDocument/2006/relationships/image" Target="../media/image75.gif"/><Relationship Id="rId2" Type="http://schemas.openxmlformats.org/officeDocument/2006/relationships/image" Target="../media/image60.gif"/><Relationship Id="rId16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11" Type="http://schemas.openxmlformats.org/officeDocument/2006/relationships/image" Target="../media/image69.gif"/><Relationship Id="rId5" Type="http://schemas.openxmlformats.org/officeDocument/2006/relationships/image" Target="../media/image63.gif"/><Relationship Id="rId15" Type="http://schemas.openxmlformats.org/officeDocument/2006/relationships/image" Target="../media/image73.gif"/><Relationship Id="rId10" Type="http://schemas.openxmlformats.org/officeDocument/2006/relationships/image" Target="../media/image68.gif"/><Relationship Id="rId4" Type="http://schemas.openxmlformats.org/officeDocument/2006/relationships/image" Target="../media/image62.gif"/><Relationship Id="rId9" Type="http://schemas.openxmlformats.org/officeDocument/2006/relationships/image" Target="../media/image67.gif"/><Relationship Id="rId14" Type="http://schemas.openxmlformats.org/officeDocument/2006/relationships/image" Target="../media/image72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gif"/><Relationship Id="rId3" Type="http://schemas.openxmlformats.org/officeDocument/2006/relationships/image" Target="../media/image79.gif"/><Relationship Id="rId7" Type="http://schemas.openxmlformats.org/officeDocument/2006/relationships/image" Target="../media/image83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gif"/><Relationship Id="rId4" Type="http://schemas.openxmlformats.org/officeDocument/2006/relationships/image" Target="../media/image80.gif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u.edu/regrec/dates/schedules/standardexams.s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ra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25" y="2219325"/>
            <a:ext cx="6381750" cy="2419350"/>
          </a:xfrm>
          <a:prstGeom prst="rect">
            <a:avLst/>
          </a:prstGeom>
          <a:noFill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547813" y="2849563"/>
            <a:ext cx="59769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dirty="0" err="1"/>
              <a:t>Welcome</a:t>
            </a:r>
            <a:r>
              <a:rPr lang="fr-FR" sz="3200" dirty="0"/>
              <a:t> to </a:t>
            </a:r>
            <a:r>
              <a:rPr lang="fr-FR" sz="3200" dirty="0" smtClean="0"/>
              <a:t>CSCI 330! </a:t>
            </a:r>
            <a:r>
              <a:rPr lang="fr-FR" sz="3200" dirty="0" smtClean="0">
                <a:sym typeface="Wingdings" pitchFamily="2" charset="2"/>
              </a:rPr>
              <a:t></a:t>
            </a:r>
            <a:endParaRPr lang="fr-FR" sz="32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404938" y="3644900"/>
            <a:ext cx="64801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200" dirty="0" smtClean="0"/>
              <a:t>The UNIX system </a:t>
            </a:r>
            <a:endParaRPr lang="fr-FR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mage.jpg"/>
          <p:cNvPicPr>
            <a:picLocks noChangeAspect="1"/>
          </p:cNvPicPr>
          <p:nvPr/>
        </p:nvPicPr>
        <p:blipFill>
          <a:blip r:embed="rId2" cstate="print"/>
          <a:srcRect r="12409" b="6921"/>
          <a:stretch>
            <a:fillRect/>
          </a:stretch>
        </p:blipFill>
        <p:spPr>
          <a:xfrm>
            <a:off x="0" y="0"/>
            <a:ext cx="9144000" cy="6477000"/>
          </a:xfrm>
          <a:prstGeom prst="rect">
            <a:avLst/>
          </a:prstGeom>
        </p:spPr>
      </p:pic>
      <p:pic>
        <p:nvPicPr>
          <p:cNvPr id="11" name="Picture 10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20" name="TextBox 19"/>
          <p:cNvSpPr txBox="1"/>
          <p:nvPr/>
        </p:nvSpPr>
        <p:spPr>
          <a:xfrm>
            <a:off x="4343400" y="1676400"/>
            <a:ext cx="2362200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This is Cody.</a:t>
            </a:r>
            <a:endParaRPr lang="en-GB" sz="2800" dirty="0"/>
          </a:p>
        </p:txBody>
      </p:sp>
      <p:cxnSp>
        <p:nvCxnSpPr>
          <p:cNvPr id="23" name="Straight Arrow Connector 22"/>
          <p:cNvCxnSpPr>
            <a:stCxn id="20" idx="2"/>
          </p:cNvCxnSpPr>
          <p:nvPr/>
        </p:nvCxnSpPr>
        <p:spPr>
          <a:xfrm rot="16200000" flipH="1">
            <a:off x="5386060" y="2338060"/>
            <a:ext cx="924580" cy="6477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14980"/>
            <a:ext cx="9144000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Cody has to write code for his work but he doesn’t know how.</a:t>
            </a:r>
            <a:endParaRPr lang="en-GB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6200" y="3694093"/>
            <a:ext cx="8229600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Like last week, he’ll asks his colleagues if anyone can help him do his job. And next week he’ll ask again...</a:t>
            </a:r>
            <a:endParaRPr lang="en-GB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5334000"/>
            <a:ext cx="9144000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Calibri"/>
                <a:cs typeface="Calibri"/>
              </a:rPr>
              <a:t>→ Why should his colleagues be paid to do Cody’s work? </a:t>
            </a:r>
          </a:p>
          <a:p>
            <a:pPr algn="ctr"/>
            <a:r>
              <a:rPr lang="en-GB" sz="2800" dirty="0" smtClean="0">
                <a:latin typeface="Calibri"/>
                <a:cs typeface="Calibri"/>
              </a:rPr>
              <a:t>Let’s just fire Cody and hire someone competent.</a:t>
            </a:r>
            <a:endParaRPr lang="en-GB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3694093"/>
            <a:ext cx="8229600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Cody doesn’t want to ask his colleagues. So he finds someone else to do his work online, and he pays.</a:t>
            </a:r>
            <a:endParaRPr lang="en-GB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5334000"/>
            <a:ext cx="9144000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Calibri"/>
                <a:cs typeface="Calibri"/>
              </a:rPr>
              <a:t>→ Is it sustainable for Cody to fake he knows the job by paying someone else? Can this give away company secrets?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6" grpId="1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Picture 10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0" y="1027093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err="1" smtClean="0"/>
              <a:t>When</a:t>
            </a:r>
            <a:r>
              <a:rPr lang="fr-FR" sz="2800" dirty="0" smtClean="0"/>
              <a:t> </a:t>
            </a:r>
            <a:r>
              <a:rPr lang="fr-FR" sz="2800" dirty="0" err="1" smtClean="0"/>
              <a:t>given</a:t>
            </a:r>
            <a:r>
              <a:rPr lang="fr-FR" sz="2800" dirty="0" smtClean="0"/>
              <a:t> an </a:t>
            </a:r>
            <a:r>
              <a:rPr lang="fr-FR" sz="2800" dirty="0" err="1" smtClean="0"/>
              <a:t>individual</a:t>
            </a:r>
            <a:r>
              <a:rPr lang="fr-FR" sz="2800" dirty="0" smtClean="0"/>
              <a:t> </a:t>
            </a:r>
            <a:r>
              <a:rPr lang="fr-FR" sz="2800" dirty="0" err="1" smtClean="0"/>
              <a:t>assignment</a:t>
            </a:r>
            <a:r>
              <a:rPr lang="fr-FR" sz="2800" dirty="0" smtClean="0"/>
              <a:t>, </a:t>
            </a:r>
            <a:r>
              <a:rPr lang="fr-FR" sz="2800" dirty="0" err="1" smtClean="0"/>
              <a:t>you’re</a:t>
            </a:r>
            <a:r>
              <a:rPr lang="fr-FR" sz="2800" dirty="0" smtClean="0"/>
              <a:t> </a:t>
            </a:r>
            <a:r>
              <a:rPr lang="fr-FR" sz="2800" dirty="0" err="1" smtClean="0"/>
              <a:t>graded</a:t>
            </a:r>
            <a:r>
              <a:rPr lang="fr-FR" sz="2800" dirty="0" smtClean="0"/>
              <a:t> on </a:t>
            </a:r>
            <a:r>
              <a:rPr lang="fr-FR" sz="2800" b="1" u="sng" dirty="0" smtClean="0">
                <a:solidFill>
                  <a:srgbClr val="FF0000"/>
                </a:solidFill>
              </a:rPr>
              <a:t>design </a:t>
            </a:r>
            <a:r>
              <a:rPr lang="fr-FR" sz="2800" b="1" u="sng" dirty="0" err="1" smtClean="0">
                <a:solidFill>
                  <a:srgbClr val="FF0000"/>
                </a:solidFill>
              </a:rPr>
              <a:t>originality</a:t>
            </a:r>
            <a:r>
              <a:rPr lang="fr-FR" sz="2800" dirty="0" smtClean="0"/>
              <a:t>. </a:t>
            </a:r>
            <a:r>
              <a:rPr lang="fr-FR" sz="2800" dirty="0" err="1" smtClean="0"/>
              <a:t>Your</a:t>
            </a:r>
            <a:r>
              <a:rPr lang="fr-FR" sz="2800" dirty="0" smtClean="0"/>
              <a:t> job one </a:t>
            </a:r>
            <a:r>
              <a:rPr lang="fr-FR" sz="2800" dirty="0" err="1" smtClean="0"/>
              <a:t>day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to design solutions.</a:t>
            </a:r>
            <a:endParaRPr lang="fr-F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2286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In our line of work, you cannot ask others to help you with your job. If </a:t>
            </a:r>
            <a:r>
              <a:rPr lang="en-GB" sz="2400" dirty="0" smtClean="0">
                <a:solidFill>
                  <a:srgbClr val="FF0000"/>
                </a:solidFill>
              </a:rPr>
              <a:t>you discuss an assignment with any classmate, friends, or relatives, that is </a:t>
            </a:r>
            <a:r>
              <a:rPr lang="en-GB" sz="2400" dirty="0" smtClean="0">
                <a:solidFill>
                  <a:srgbClr val="FF0000"/>
                </a:solidFill>
              </a:rPr>
              <a:t>cheating</a:t>
            </a:r>
            <a:r>
              <a:rPr lang="en-GB" sz="2400" dirty="0" smtClean="0"/>
              <a:t>. It does </a:t>
            </a:r>
            <a:r>
              <a:rPr lang="en-GB" sz="2400" i="1" u="sng" dirty="0" smtClean="0"/>
              <a:t>not</a:t>
            </a:r>
            <a:r>
              <a:rPr lang="en-GB" sz="2400" dirty="0" smtClean="0"/>
              <a:t> matter if then you go write the solution yourself.</a:t>
            </a:r>
            <a:endParaRPr lang="en-GB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0" y="5257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Breaking the rules results in 0 or failing the course. NIU offices have it on records, and will say it when asked by a prospective employer.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In an academic environment, you can ask the TA or the instructor.</a:t>
            </a:r>
            <a:endParaRPr lang="en-GB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As a programmer, you can </a:t>
            </a:r>
            <a:r>
              <a:rPr lang="en-GB" sz="2400" dirty="0" err="1" smtClean="0"/>
              <a:t>google</a:t>
            </a:r>
            <a:r>
              <a:rPr lang="en-GB" sz="2400" dirty="0" smtClean="0"/>
              <a:t> all you want.</a:t>
            </a:r>
            <a:endParaRPr lang="en-GB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Picture 10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0" y="9144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err="1" smtClean="0"/>
              <a:t>Using</a:t>
            </a:r>
            <a:r>
              <a:rPr lang="fr-FR" sz="2800" dirty="0" smtClean="0"/>
              <a:t> </a:t>
            </a:r>
            <a:r>
              <a:rPr lang="fr-FR" sz="2800" b="1" dirty="0" err="1" smtClean="0"/>
              <a:t>google</a:t>
            </a:r>
            <a:r>
              <a:rPr lang="fr-FR" sz="2800" b="1" dirty="0" smtClean="0"/>
              <a:t> and </a:t>
            </a:r>
            <a:r>
              <a:rPr lang="fr-FR" sz="2800" b="1" dirty="0" err="1" smtClean="0"/>
              <a:t>copying</a:t>
            </a:r>
            <a:r>
              <a:rPr lang="fr-FR" sz="2800" b="1" dirty="0" smtClean="0"/>
              <a:t> code </a:t>
            </a:r>
            <a:r>
              <a:rPr lang="fr-FR" sz="2800" b="1" dirty="0" err="1" smtClean="0"/>
              <a:t>is</a:t>
            </a:r>
            <a:r>
              <a:rPr lang="fr-FR" sz="2800" b="1" dirty="0" smtClean="0"/>
              <a:t> normal </a:t>
            </a:r>
            <a:r>
              <a:rPr lang="fr-FR" sz="2800" dirty="0" smtClean="0"/>
              <a:t>for </a:t>
            </a:r>
            <a:r>
              <a:rPr lang="fr-FR" sz="2800" dirty="0" err="1" smtClean="0"/>
              <a:t>programmers</a:t>
            </a:r>
            <a:r>
              <a:rPr lang="fr-FR" sz="2800" dirty="0" smtClean="0"/>
              <a:t>.</a:t>
            </a:r>
            <a:endParaRPr lang="fr-FR" sz="2800" dirty="0"/>
          </a:p>
        </p:txBody>
      </p:sp>
      <p:pic>
        <p:nvPicPr>
          <p:cNvPr id="15" name="Picture 14" descr="plaigarism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600200"/>
            <a:ext cx="3810000" cy="3069167"/>
          </a:xfrm>
          <a:prstGeom prst="rect">
            <a:avLst/>
          </a:prstGeom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0" y="464820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If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can</a:t>
            </a:r>
            <a:r>
              <a:rPr lang="fr-FR" sz="2800" dirty="0" smtClean="0"/>
              <a:t> </a:t>
            </a:r>
            <a:r>
              <a:rPr lang="fr-FR" sz="2800" dirty="0" err="1" smtClean="0"/>
              <a:t>complete</a:t>
            </a:r>
            <a:r>
              <a:rPr lang="fr-FR" sz="2800" dirty="0" smtClean="0"/>
              <a:t>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dirty="0" err="1" smtClean="0"/>
              <a:t>own</a:t>
            </a:r>
            <a:r>
              <a:rPr lang="fr-FR" sz="2800" dirty="0" smtClean="0"/>
              <a:t> </a:t>
            </a:r>
            <a:r>
              <a:rPr lang="fr-FR" sz="2800" dirty="0" err="1" smtClean="0"/>
              <a:t>assignment</a:t>
            </a:r>
            <a:r>
              <a:rPr lang="fr-FR" sz="2800" dirty="0" smtClean="0"/>
              <a:t> by </a:t>
            </a:r>
            <a:r>
              <a:rPr lang="fr-FR" sz="2800" dirty="0" err="1" smtClean="0"/>
              <a:t>copying</a:t>
            </a:r>
            <a:r>
              <a:rPr lang="fr-FR" sz="2800" dirty="0" smtClean="0"/>
              <a:t> off the internet, good for </a:t>
            </a:r>
            <a:r>
              <a:rPr lang="fr-FR" sz="2800" dirty="0" err="1" smtClean="0"/>
              <a:t>you</a:t>
            </a:r>
            <a:r>
              <a:rPr lang="fr-FR" sz="2800" dirty="0" smtClean="0"/>
              <a:t>.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dirty="0" err="1" smtClean="0"/>
              <a:t>instructor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just</a:t>
            </a:r>
            <a:r>
              <a:rPr lang="fr-FR" sz="2800" dirty="0" smtClean="0"/>
              <a:t> </a:t>
            </a:r>
            <a:r>
              <a:rPr lang="fr-FR" sz="2800" dirty="0" err="1" smtClean="0"/>
              <a:t>incompetent</a:t>
            </a:r>
            <a:r>
              <a:rPr lang="fr-FR" sz="2800" dirty="0" smtClean="0"/>
              <a:t>.</a:t>
            </a:r>
            <a:endParaRPr lang="fr-FR" sz="2800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0" y="57912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This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b="1" u="sng" dirty="0" err="1" smtClean="0">
                <a:solidFill>
                  <a:srgbClr val="FF0000"/>
                </a:solidFill>
              </a:rPr>
              <a:t>different</a:t>
            </a:r>
            <a:r>
              <a:rPr lang="fr-FR" sz="2800" b="1" u="sng" dirty="0" smtClean="0">
                <a:solidFill>
                  <a:srgbClr val="FF0000"/>
                </a:solidFill>
              </a:rPr>
              <a:t> in </a:t>
            </a:r>
            <a:r>
              <a:rPr lang="fr-FR" sz="2800" b="1" u="sng" dirty="0" err="1" smtClean="0">
                <a:solidFill>
                  <a:srgbClr val="FF0000"/>
                </a:solidFill>
              </a:rPr>
              <a:t>other</a:t>
            </a:r>
            <a:r>
              <a:rPr lang="fr-FR" sz="2800" b="1" u="sng" dirty="0" smtClean="0">
                <a:solidFill>
                  <a:srgbClr val="FF0000"/>
                </a:solidFill>
              </a:rPr>
              <a:t> </a:t>
            </a:r>
            <a:r>
              <a:rPr lang="fr-FR" sz="2800" b="1" u="sng" dirty="0" err="1" smtClean="0">
                <a:solidFill>
                  <a:srgbClr val="FF0000"/>
                </a:solidFill>
              </a:rPr>
              <a:t>fields</a:t>
            </a:r>
            <a:r>
              <a:rPr lang="fr-FR" sz="2800" dirty="0" smtClean="0"/>
              <a:t>. </a:t>
            </a:r>
            <a:r>
              <a:rPr lang="fr-FR" sz="2800" dirty="0" err="1" smtClean="0"/>
              <a:t>We’re</a:t>
            </a:r>
            <a:r>
              <a:rPr lang="fr-FR" sz="2800" dirty="0" smtClean="0"/>
              <a:t> </a:t>
            </a:r>
            <a:r>
              <a:rPr lang="fr-FR" sz="2800" dirty="0" err="1" smtClean="0"/>
              <a:t>just</a:t>
            </a:r>
            <a:r>
              <a:rPr lang="fr-FR" sz="2800" dirty="0" smtClean="0"/>
              <a:t> </a:t>
            </a:r>
            <a:r>
              <a:rPr lang="fr-FR" sz="2800" dirty="0" err="1" smtClean="0"/>
              <a:t>talking</a:t>
            </a:r>
            <a:r>
              <a:rPr lang="fr-FR" sz="2800" dirty="0" smtClean="0"/>
              <a:t> </a:t>
            </a:r>
            <a:r>
              <a:rPr lang="fr-FR" sz="2800" dirty="0" err="1" smtClean="0"/>
              <a:t>Comp</a:t>
            </a:r>
            <a:r>
              <a:rPr lang="fr-FR" sz="2800" dirty="0" smtClean="0"/>
              <a:t> </a:t>
            </a:r>
            <a:r>
              <a:rPr lang="fr-FR" sz="2800" dirty="0" err="1" smtClean="0"/>
              <a:t>Sci</a:t>
            </a:r>
            <a:r>
              <a:rPr lang="fr-FR" sz="2800" dirty="0" smtClean="0"/>
              <a:t>!!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Picture 10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0" y="114300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In short,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b="1" dirty="0" err="1" smtClean="0">
                <a:solidFill>
                  <a:srgbClr val="92D050"/>
                </a:solidFill>
              </a:rPr>
              <a:t>can</a:t>
            </a:r>
            <a:r>
              <a:rPr lang="fr-FR" sz="2800" dirty="0" smtClean="0"/>
              <a:t>:</a:t>
            </a:r>
          </a:p>
          <a:p>
            <a:pPr algn="ctr">
              <a:spcBef>
                <a:spcPct val="50000"/>
              </a:spcBef>
            </a:pPr>
            <a:r>
              <a:rPr lang="fr-FR" sz="2800" dirty="0" smtClean="0"/>
              <a:t>• </a:t>
            </a:r>
            <a:r>
              <a:rPr lang="fr-FR" sz="2800" dirty="0" err="1" smtClean="0"/>
              <a:t>speak</a:t>
            </a:r>
            <a:r>
              <a:rPr lang="fr-FR" sz="2800" dirty="0" smtClean="0"/>
              <a:t> to the </a:t>
            </a:r>
            <a:r>
              <a:rPr lang="fr-FR" sz="2800" dirty="0" err="1" smtClean="0"/>
              <a:t>instructor</a:t>
            </a:r>
            <a:r>
              <a:rPr lang="fr-FR" sz="2800" dirty="0" smtClean="0"/>
              <a:t> or the TA</a:t>
            </a:r>
          </a:p>
          <a:p>
            <a:pPr algn="ctr">
              <a:spcBef>
                <a:spcPct val="50000"/>
              </a:spcBef>
            </a:pPr>
            <a:r>
              <a:rPr lang="fr-FR" sz="2800" dirty="0" smtClean="0"/>
              <a:t>• use </a:t>
            </a:r>
            <a:r>
              <a:rPr lang="fr-FR" sz="2800" dirty="0" err="1" smtClean="0"/>
              <a:t>your</a:t>
            </a:r>
            <a:r>
              <a:rPr lang="fr-FR" sz="2800" dirty="0" smtClean="0"/>
              <a:t> computer to figure out the </a:t>
            </a:r>
            <a:r>
              <a:rPr lang="fr-FR" sz="2800" dirty="0" err="1" smtClean="0"/>
              <a:t>answer</a:t>
            </a:r>
            <a:endParaRPr lang="fr-FR" sz="2800" dirty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0" y="3581400"/>
            <a:ext cx="91440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You </a:t>
            </a:r>
            <a:r>
              <a:rPr lang="fr-FR" sz="2800" b="1" dirty="0" err="1" smtClean="0">
                <a:solidFill>
                  <a:srgbClr val="FF0000"/>
                </a:solidFill>
              </a:rPr>
              <a:t>cannot</a:t>
            </a:r>
            <a:r>
              <a:rPr lang="fr-FR" sz="2800" dirty="0" smtClean="0"/>
              <a:t>:</a:t>
            </a:r>
          </a:p>
          <a:p>
            <a:pPr algn="ctr">
              <a:spcBef>
                <a:spcPct val="50000"/>
              </a:spcBef>
            </a:pPr>
            <a:r>
              <a:rPr lang="fr-FR" sz="2800" dirty="0" smtClean="0"/>
              <a:t>• </a:t>
            </a:r>
            <a:r>
              <a:rPr lang="fr-FR" sz="2800" dirty="0" err="1" smtClean="0"/>
              <a:t>work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</a:t>
            </a:r>
            <a:r>
              <a:rPr lang="fr-FR" sz="2800" dirty="0" err="1" smtClean="0"/>
              <a:t>any</a:t>
            </a:r>
            <a:r>
              <a:rPr lang="fr-FR" sz="2800" dirty="0" smtClean="0"/>
              <a:t> </a:t>
            </a:r>
            <a:r>
              <a:rPr lang="fr-FR" sz="2800" dirty="0" err="1" smtClean="0"/>
              <a:t>other</a:t>
            </a:r>
            <a:r>
              <a:rPr lang="fr-FR" sz="2800" dirty="0" smtClean="0"/>
              <a:t> </a:t>
            </a:r>
            <a:r>
              <a:rPr lang="fr-FR" sz="2800" dirty="0" err="1" smtClean="0"/>
              <a:t>human</a:t>
            </a:r>
            <a:r>
              <a:rPr lang="fr-FR" sz="2800" dirty="0" smtClean="0"/>
              <a:t> </a:t>
            </a:r>
            <a:r>
              <a:rPr lang="fr-FR" sz="2800" dirty="0" err="1" smtClean="0"/>
              <a:t>beings</a:t>
            </a:r>
            <a:r>
              <a:rPr lang="fr-FR" sz="2800" dirty="0" smtClean="0"/>
              <a:t>, on </a:t>
            </a:r>
            <a:r>
              <a:rPr lang="fr-FR" sz="2800" dirty="0" err="1" smtClean="0"/>
              <a:t>any</a:t>
            </a:r>
            <a:r>
              <a:rPr lang="fr-FR" sz="2800" dirty="0" smtClean="0"/>
              <a:t> stage of </a:t>
            </a:r>
            <a:r>
              <a:rPr lang="fr-FR" sz="2800" dirty="0" err="1" smtClean="0"/>
              <a:t>your</a:t>
            </a:r>
            <a:r>
              <a:rPr lang="fr-FR" sz="2800" dirty="0" smtClean="0"/>
              <a:t> </a:t>
            </a:r>
            <a:r>
              <a:rPr lang="fr-FR" sz="2800" dirty="0" err="1" smtClean="0"/>
              <a:t>assignments</a:t>
            </a:r>
            <a:r>
              <a:rPr lang="fr-FR" sz="2800" dirty="0" smtClean="0"/>
              <a:t>, </a:t>
            </a:r>
            <a:r>
              <a:rPr lang="fr-FR" sz="2800" dirty="0" err="1" smtClean="0"/>
              <a:t>including</a:t>
            </a:r>
            <a:r>
              <a:rPr lang="fr-FR" sz="2800" dirty="0" smtClean="0"/>
              <a:t> </a:t>
            </a:r>
            <a:r>
              <a:rPr lang="fr-FR" sz="2800" dirty="0" err="1" smtClean="0"/>
              <a:t>discussing</a:t>
            </a:r>
            <a:r>
              <a:rPr lang="fr-FR" sz="2800" dirty="0" smtClean="0"/>
              <a:t> the discussions.</a:t>
            </a:r>
            <a:endParaRPr lang="fr-FR" sz="2800" dirty="0"/>
          </a:p>
        </p:txBody>
      </p:sp>
      <p:pic>
        <p:nvPicPr>
          <p:cNvPr id="16" name="Picture 15" descr="1245686792938124914raemi_Check_mark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1143000"/>
            <a:ext cx="1182732" cy="1095998"/>
          </a:xfrm>
          <a:prstGeom prst="rect">
            <a:avLst/>
          </a:prstGeom>
        </p:spPr>
      </p:pic>
      <p:pic>
        <p:nvPicPr>
          <p:cNvPr id="17" name="Picture 16" descr="wrong-clipart-4T9ER6qr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7200" y="4648200"/>
            <a:ext cx="942982" cy="914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05727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 smtClean="0"/>
              <a:t>5 </a:t>
            </a:r>
            <a:r>
              <a:rPr lang="fr-CA" sz="2800" dirty="0" err="1" smtClean="0"/>
              <a:t>things</a:t>
            </a:r>
            <a:r>
              <a:rPr lang="fr-CA" sz="2800" dirty="0" smtClean="0"/>
              <a:t> </a:t>
            </a:r>
            <a:r>
              <a:rPr lang="fr-CA" sz="2800" dirty="0" err="1" smtClean="0"/>
              <a:t>you</a:t>
            </a:r>
            <a:r>
              <a:rPr lang="fr-CA" sz="2800" dirty="0" smtClean="0"/>
              <a:t> </a:t>
            </a:r>
            <a:r>
              <a:rPr lang="fr-CA" sz="2800" dirty="0" err="1" smtClean="0"/>
              <a:t>should</a:t>
            </a:r>
            <a:r>
              <a:rPr lang="fr-CA" sz="2800" dirty="0" smtClean="0"/>
              <a:t> do </a:t>
            </a:r>
            <a:r>
              <a:rPr lang="fr-CA" sz="2800" dirty="0" err="1" smtClean="0"/>
              <a:t>so</a:t>
            </a:r>
            <a:r>
              <a:rPr lang="fr-CA" sz="2800" dirty="0" smtClean="0"/>
              <a:t> </a:t>
            </a:r>
            <a:r>
              <a:rPr lang="fr-CA" sz="2800" dirty="0" err="1" smtClean="0"/>
              <a:t>your</a:t>
            </a:r>
            <a:r>
              <a:rPr lang="fr-CA" sz="2800" dirty="0" smtClean="0"/>
              <a:t> emails are </a:t>
            </a:r>
            <a:r>
              <a:rPr lang="fr-CA" sz="2800" dirty="0" err="1" smtClean="0"/>
              <a:t>answered</a:t>
            </a:r>
            <a:r>
              <a:rPr lang="fr-CA" sz="2800" dirty="0" smtClean="0"/>
              <a:t> </a:t>
            </a:r>
            <a:r>
              <a:rPr lang="fr-CA" sz="2800" dirty="0" err="1" smtClean="0"/>
              <a:t>fast</a:t>
            </a:r>
            <a:r>
              <a:rPr lang="fr-CA" sz="2800" dirty="0" smtClean="0"/>
              <a:t> </a:t>
            </a:r>
            <a:r>
              <a:rPr lang="fr-CA" sz="2800" dirty="0" smtClean="0">
                <a:sym typeface="Wingdings" pitchFamily="2" charset="2"/>
              </a:rPr>
              <a:t></a:t>
            </a:r>
            <a:endParaRPr lang="fr-CA" sz="2800" dirty="0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pic>
        <p:nvPicPr>
          <p:cNvPr id="13" name="Picture 12" descr="phd012216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eriod"/>
            </a:pPr>
            <a:r>
              <a:rPr lang="fr-CA" sz="3800" dirty="0" err="1" smtClean="0"/>
              <a:t>Send</a:t>
            </a:r>
            <a:r>
              <a:rPr lang="fr-CA" sz="3800" dirty="0" smtClean="0"/>
              <a:t> administrative questions to the </a:t>
            </a:r>
            <a:r>
              <a:rPr lang="fr-CA" sz="3800" dirty="0" err="1" smtClean="0"/>
              <a:t>instructor</a:t>
            </a:r>
            <a:r>
              <a:rPr lang="fr-CA" sz="3800" dirty="0" smtClean="0"/>
              <a:t>, and </a:t>
            </a:r>
            <a:r>
              <a:rPr lang="fr-CA" sz="3800" dirty="0" err="1" smtClean="0"/>
              <a:t>other</a:t>
            </a:r>
            <a:r>
              <a:rPr lang="fr-CA" sz="3800" dirty="0" smtClean="0"/>
              <a:t> questions to the TA.</a:t>
            </a:r>
            <a:endParaRPr lang="fr-CA" sz="3800" dirty="0" smtClean="0"/>
          </a:p>
        </p:txBody>
      </p:sp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19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4000" dirty="0" smtClean="0"/>
              <a:t>2. If </a:t>
            </a:r>
            <a:r>
              <a:rPr lang="fr-CA" sz="4000" dirty="0" err="1" smtClean="0"/>
              <a:t>something</a:t>
            </a:r>
            <a:r>
              <a:rPr lang="fr-CA" sz="4000" dirty="0" smtClean="0"/>
              <a:t> </a:t>
            </a:r>
            <a:r>
              <a:rPr lang="fr-CA" sz="4000" dirty="0" err="1" smtClean="0"/>
              <a:t>doesn’t</a:t>
            </a:r>
            <a:r>
              <a:rPr lang="fr-CA" sz="4000" dirty="0" smtClean="0"/>
              <a:t> </a:t>
            </a:r>
            <a:r>
              <a:rPr lang="fr-CA" sz="4000" dirty="0" err="1" smtClean="0"/>
              <a:t>happen</a:t>
            </a:r>
            <a:r>
              <a:rPr lang="fr-CA" sz="4000" dirty="0" smtClean="0"/>
              <a:t> </a:t>
            </a:r>
            <a:r>
              <a:rPr lang="fr-CA" sz="4000" dirty="0" err="1" smtClean="0"/>
              <a:t>like</a:t>
            </a:r>
            <a:r>
              <a:rPr lang="fr-CA" sz="4000" dirty="0" smtClean="0"/>
              <a:t> </a:t>
            </a:r>
            <a:r>
              <a:rPr lang="fr-CA" sz="4000" dirty="0" err="1" smtClean="0"/>
              <a:t>you</a:t>
            </a:r>
            <a:r>
              <a:rPr lang="fr-CA" sz="4000" dirty="0" smtClean="0"/>
              <a:t> </a:t>
            </a:r>
            <a:r>
              <a:rPr lang="fr-CA" sz="4000" dirty="0" err="1" smtClean="0"/>
              <a:t>expected</a:t>
            </a:r>
            <a:r>
              <a:rPr lang="fr-CA" sz="4000" dirty="0" smtClean="0"/>
              <a:t>, </a:t>
            </a:r>
            <a:r>
              <a:rPr lang="fr-CA" sz="4000" dirty="0" smtClean="0">
                <a:solidFill>
                  <a:srgbClr val="FF0000"/>
                </a:solidFill>
              </a:rPr>
              <a:t>tell us </a:t>
            </a:r>
            <a:r>
              <a:rPr lang="fr-CA" sz="4000" dirty="0" err="1" smtClean="0">
                <a:solidFill>
                  <a:srgbClr val="FF0000"/>
                </a:solidFill>
              </a:rPr>
              <a:t>what</a:t>
            </a:r>
            <a:r>
              <a:rPr lang="fr-CA" sz="4000" dirty="0" smtClean="0">
                <a:solidFill>
                  <a:srgbClr val="FF0000"/>
                </a:solidFill>
              </a:rPr>
              <a:t> </a:t>
            </a:r>
            <a:r>
              <a:rPr lang="fr-CA" sz="4000" dirty="0" err="1" smtClean="0">
                <a:solidFill>
                  <a:srgbClr val="FF0000"/>
                </a:solidFill>
              </a:rPr>
              <a:t>you</a:t>
            </a:r>
            <a:r>
              <a:rPr lang="fr-CA" sz="4000" dirty="0" smtClean="0">
                <a:solidFill>
                  <a:srgbClr val="FF0000"/>
                </a:solidFill>
              </a:rPr>
              <a:t> </a:t>
            </a:r>
            <a:r>
              <a:rPr lang="fr-CA" sz="4000" dirty="0" err="1" smtClean="0">
                <a:solidFill>
                  <a:srgbClr val="FF0000"/>
                </a:solidFill>
              </a:rPr>
              <a:t>expected</a:t>
            </a:r>
            <a:endParaRPr lang="fr-CA" sz="4000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733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« Sir </a:t>
            </a:r>
            <a:r>
              <a:rPr lang="fr-CA" dirty="0" err="1" smtClean="0"/>
              <a:t>my</a:t>
            </a:r>
            <a:r>
              <a:rPr lang="fr-CA" dirty="0" smtClean="0"/>
              <a:t> program </a:t>
            </a:r>
            <a:r>
              <a:rPr lang="fr-CA" dirty="0" err="1" smtClean="0"/>
              <a:t>is</a:t>
            </a:r>
            <a:r>
              <a:rPr lang="fr-CA" dirty="0" smtClean="0"/>
              <a:t> not </a:t>
            </a:r>
            <a:r>
              <a:rPr lang="fr-CA" dirty="0" err="1" smtClean="0"/>
              <a:t>working</a:t>
            </a:r>
            <a:r>
              <a:rPr lang="fr-CA" dirty="0" smtClean="0"/>
              <a:t> </a:t>
            </a:r>
            <a:r>
              <a:rPr lang="fr-CA" dirty="0" err="1" smtClean="0"/>
              <a:t>can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help </a:t>
            </a:r>
            <a:r>
              <a:rPr lang="fr-CA" dirty="0" err="1" smtClean="0"/>
              <a:t>please</a:t>
            </a:r>
            <a:r>
              <a:rPr lang="fr-CA" dirty="0" smtClean="0"/>
              <a:t> »</a:t>
            </a:r>
            <a:endParaRPr lang="fr-CA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733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« Sir I </a:t>
            </a:r>
            <a:r>
              <a:rPr lang="fr-CA" dirty="0" err="1" smtClean="0"/>
              <a:t>expected</a:t>
            </a:r>
            <a:r>
              <a:rPr lang="fr-CA" dirty="0" smtClean="0"/>
              <a:t> </a:t>
            </a:r>
            <a:r>
              <a:rPr lang="fr-CA" dirty="0" err="1" smtClean="0"/>
              <a:t>my</a:t>
            </a:r>
            <a:r>
              <a:rPr lang="fr-CA" dirty="0" smtClean="0"/>
              <a:t> program to </a:t>
            </a:r>
            <a:r>
              <a:rPr lang="fr-CA" dirty="0" err="1" smtClean="0"/>
              <a:t>process</a:t>
            </a:r>
            <a:r>
              <a:rPr lang="fr-CA" dirty="0" smtClean="0"/>
              <a:t> all </a:t>
            </a:r>
            <a:r>
              <a:rPr lang="fr-CA" dirty="0" err="1" smtClean="0"/>
              <a:t>lines</a:t>
            </a:r>
            <a:r>
              <a:rPr lang="fr-CA" dirty="0" smtClean="0"/>
              <a:t> in </a:t>
            </a:r>
            <a:r>
              <a:rPr lang="fr-CA" dirty="0" err="1" smtClean="0"/>
              <a:t>my</a:t>
            </a:r>
            <a:r>
              <a:rPr lang="fr-CA" dirty="0" smtClean="0"/>
              <a:t> file but </a:t>
            </a:r>
            <a:r>
              <a:rPr lang="fr-CA" dirty="0" err="1" smtClean="0"/>
              <a:t>it</a:t>
            </a:r>
            <a:r>
              <a:rPr lang="fr-CA" dirty="0" smtClean="0"/>
              <a:t> </a:t>
            </a:r>
            <a:r>
              <a:rPr lang="fr-CA" dirty="0" err="1" smtClean="0"/>
              <a:t>stopped</a:t>
            </a:r>
            <a:r>
              <a:rPr lang="fr-CA" dirty="0" smtClean="0"/>
              <a:t> </a:t>
            </a:r>
            <a:r>
              <a:rPr lang="fr-CA" dirty="0" err="1" smtClean="0"/>
              <a:t>after</a:t>
            </a:r>
            <a:r>
              <a:rPr lang="fr-CA" dirty="0" smtClean="0"/>
              <a:t> 100 </a:t>
            </a:r>
            <a:r>
              <a:rPr lang="fr-CA" dirty="0" err="1" smtClean="0"/>
              <a:t>lines</a:t>
            </a:r>
            <a:r>
              <a:rPr lang="fr-CA" dirty="0" smtClean="0"/>
              <a:t> »</a:t>
            </a:r>
            <a:endParaRPr lang="fr-CA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0" y="3505200"/>
            <a:ext cx="16764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3505200"/>
            <a:ext cx="16002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miley_ang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4572000"/>
            <a:ext cx="1676162" cy="1676162"/>
          </a:xfrm>
          <a:prstGeom prst="rect">
            <a:avLst/>
          </a:prstGeom>
        </p:spPr>
      </p:pic>
      <p:pic>
        <p:nvPicPr>
          <p:cNvPr id="16" name="Picture 15" descr="105384904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4572172"/>
            <a:ext cx="1676399" cy="1676399"/>
          </a:xfrm>
          <a:prstGeom prst="rect">
            <a:avLst/>
          </a:prstGeom>
        </p:spPr>
      </p:pic>
      <p:pic>
        <p:nvPicPr>
          <p:cNvPr id="13" name="Picture 12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3300" dirty="0" smtClean="0"/>
              <a:t>3. For an </a:t>
            </a:r>
            <a:r>
              <a:rPr lang="fr-CA" sz="3300" dirty="0" err="1" smtClean="0">
                <a:solidFill>
                  <a:srgbClr val="FF0000"/>
                </a:solidFill>
              </a:rPr>
              <a:t>assignment</a:t>
            </a:r>
            <a:r>
              <a:rPr lang="fr-CA" sz="3300" dirty="0" smtClean="0"/>
              <a:t>, do not </a:t>
            </a:r>
            <a:r>
              <a:rPr lang="fr-CA" sz="3300" dirty="0" err="1" smtClean="0"/>
              <a:t>ask</a:t>
            </a:r>
            <a:r>
              <a:rPr lang="fr-CA" sz="3300" dirty="0" smtClean="0"/>
              <a:t> to check </a:t>
            </a:r>
            <a:r>
              <a:rPr lang="fr-CA" sz="3300" dirty="0" err="1" smtClean="0"/>
              <a:t>whether</a:t>
            </a:r>
            <a:r>
              <a:rPr lang="fr-CA" sz="3300" dirty="0" smtClean="0"/>
              <a:t> </a:t>
            </a:r>
            <a:r>
              <a:rPr lang="fr-CA" sz="3300" dirty="0" err="1" smtClean="0"/>
              <a:t>what</a:t>
            </a:r>
            <a:r>
              <a:rPr lang="fr-CA" sz="3300" dirty="0" smtClean="0"/>
              <a:t> </a:t>
            </a:r>
            <a:r>
              <a:rPr lang="fr-CA" sz="3300" dirty="0" err="1" smtClean="0"/>
              <a:t>you</a:t>
            </a:r>
            <a:r>
              <a:rPr lang="fr-CA" sz="3300" dirty="0" smtClean="0"/>
              <a:t> </a:t>
            </a:r>
            <a:r>
              <a:rPr lang="fr-CA" sz="3300" dirty="0" err="1" smtClean="0"/>
              <a:t>did</a:t>
            </a:r>
            <a:r>
              <a:rPr lang="fr-CA" sz="3300" dirty="0" smtClean="0"/>
              <a:t> </a:t>
            </a:r>
            <a:r>
              <a:rPr lang="fr-CA" sz="3300" dirty="0" err="1" smtClean="0"/>
              <a:t>is</a:t>
            </a:r>
            <a:r>
              <a:rPr lang="fr-CA" sz="3300" dirty="0" smtClean="0"/>
              <a:t> right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Ultimately</a:t>
            </a:r>
            <a:r>
              <a:rPr lang="fr-CA" dirty="0" smtClean="0"/>
              <a:t> </a:t>
            </a:r>
            <a:r>
              <a:rPr lang="fr-CA" dirty="0" err="1" smtClean="0"/>
              <a:t>we</a:t>
            </a:r>
            <a:r>
              <a:rPr lang="fr-CA" dirty="0" smtClean="0"/>
              <a:t> tell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whether</a:t>
            </a:r>
            <a:r>
              <a:rPr lang="fr-CA" dirty="0" smtClean="0"/>
              <a:t> </a:t>
            </a:r>
            <a:r>
              <a:rPr lang="fr-CA" dirty="0" err="1" smtClean="0"/>
              <a:t>what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did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right. </a:t>
            </a:r>
            <a:r>
              <a:rPr lang="fr-CA" dirty="0" err="1" smtClean="0"/>
              <a:t>It’s</a:t>
            </a:r>
            <a:r>
              <a:rPr lang="fr-CA" dirty="0" smtClean="0"/>
              <a:t> </a:t>
            </a:r>
            <a:r>
              <a:rPr lang="fr-CA" dirty="0" err="1" smtClean="0"/>
              <a:t>called</a:t>
            </a:r>
            <a:r>
              <a:rPr lang="fr-CA" dirty="0" smtClean="0"/>
              <a:t> </a:t>
            </a:r>
            <a:r>
              <a:rPr lang="fr-CA" i="1" dirty="0" err="1" smtClean="0"/>
              <a:t>grading</a:t>
            </a:r>
            <a:r>
              <a:rPr lang="fr-CA" dirty="0" smtClean="0"/>
              <a:t>, and </a:t>
            </a:r>
            <a:r>
              <a:rPr lang="fr-CA" dirty="0" err="1" smtClean="0"/>
              <a:t>we</a:t>
            </a:r>
            <a:r>
              <a:rPr lang="fr-CA" dirty="0" smtClean="0"/>
              <a:t> do </a:t>
            </a:r>
            <a:r>
              <a:rPr lang="fr-CA" dirty="0" err="1" smtClean="0"/>
              <a:t>it</a:t>
            </a:r>
            <a:r>
              <a:rPr lang="fr-CA" dirty="0" smtClean="0"/>
              <a:t> once </a:t>
            </a:r>
            <a:r>
              <a:rPr lang="fr-CA" dirty="0" smtClean="0">
                <a:sym typeface="Wingdings" pitchFamily="2" charset="2"/>
              </a:rPr>
              <a:t></a:t>
            </a:r>
            <a:endParaRPr lang="fr-CA" dirty="0"/>
          </a:p>
        </p:txBody>
      </p:sp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43000"/>
            <a:ext cx="91440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3700" dirty="0" smtClean="0"/>
              <a:t>4. If </a:t>
            </a:r>
            <a:r>
              <a:rPr lang="fr-CA" sz="3700" dirty="0" err="1" smtClean="0"/>
              <a:t>you</a:t>
            </a:r>
            <a:r>
              <a:rPr lang="fr-CA" sz="3700" dirty="0" smtClean="0"/>
              <a:t> </a:t>
            </a:r>
            <a:r>
              <a:rPr lang="fr-CA" sz="3700" dirty="0" err="1" smtClean="0"/>
              <a:t>think</a:t>
            </a:r>
            <a:r>
              <a:rPr lang="fr-CA" sz="3700" dirty="0" smtClean="0"/>
              <a:t> </a:t>
            </a:r>
            <a:r>
              <a:rPr lang="fr-CA" sz="3700" dirty="0" err="1" smtClean="0"/>
              <a:t>you</a:t>
            </a:r>
            <a:r>
              <a:rPr lang="fr-CA" sz="3700" dirty="0" smtClean="0"/>
              <a:t> </a:t>
            </a:r>
            <a:r>
              <a:rPr lang="fr-CA" sz="3700" dirty="0" err="1" smtClean="0"/>
              <a:t>need</a:t>
            </a:r>
            <a:r>
              <a:rPr lang="fr-CA" sz="3700" dirty="0" smtClean="0"/>
              <a:t> a good </a:t>
            </a:r>
            <a:r>
              <a:rPr lang="fr-CA" sz="3700" dirty="0" err="1" smtClean="0"/>
              <a:t>amount</a:t>
            </a:r>
            <a:r>
              <a:rPr lang="fr-CA" sz="3700" dirty="0" smtClean="0"/>
              <a:t> of help </a:t>
            </a:r>
            <a:r>
              <a:rPr lang="fr-CA" sz="3700" dirty="0" err="1" smtClean="0"/>
              <a:t>then</a:t>
            </a:r>
            <a:r>
              <a:rPr lang="fr-CA" sz="3700" dirty="0" smtClean="0"/>
              <a:t> come to </a:t>
            </a:r>
            <a:r>
              <a:rPr lang="fr-CA" sz="3700" dirty="0" err="1" smtClean="0"/>
              <a:t>TA’s</a:t>
            </a:r>
            <a:r>
              <a:rPr lang="fr-CA" sz="3700" dirty="0" smtClean="0"/>
              <a:t> office </a:t>
            </a:r>
            <a:r>
              <a:rPr lang="fr-CA" sz="3700" dirty="0" err="1" smtClean="0"/>
              <a:t>hour</a:t>
            </a:r>
            <a:r>
              <a:rPr lang="fr-CA" sz="3700" dirty="0" smtClean="0"/>
              <a:t>, </a:t>
            </a:r>
            <a:r>
              <a:rPr lang="fr-CA" sz="3700" dirty="0" err="1" smtClean="0"/>
              <a:t>it’s</a:t>
            </a:r>
            <a:r>
              <a:rPr lang="fr-CA" sz="3700" dirty="0" smtClean="0"/>
              <a:t> </a:t>
            </a:r>
            <a:r>
              <a:rPr lang="fr-CA" sz="3700" dirty="0" err="1" smtClean="0"/>
              <a:t>going</a:t>
            </a:r>
            <a:r>
              <a:rPr lang="fr-CA" sz="3700" dirty="0" smtClean="0"/>
              <a:t> to </a:t>
            </a:r>
            <a:r>
              <a:rPr lang="fr-CA" sz="3700" dirty="0" err="1" smtClean="0"/>
              <a:t>be</a:t>
            </a:r>
            <a:r>
              <a:rPr lang="fr-CA" sz="3700" dirty="0" smtClean="0"/>
              <a:t> a lot more efficient </a:t>
            </a:r>
            <a:r>
              <a:rPr lang="fr-CA" sz="3700" dirty="0" err="1" smtClean="0"/>
              <a:t>than</a:t>
            </a:r>
            <a:r>
              <a:rPr lang="fr-CA" sz="3700" dirty="0" smtClean="0"/>
              <a:t> </a:t>
            </a:r>
            <a:r>
              <a:rPr lang="fr-CA" sz="3700" dirty="0" err="1" smtClean="0"/>
              <a:t>endless</a:t>
            </a:r>
            <a:r>
              <a:rPr lang="fr-CA" sz="3700" dirty="0" smtClean="0"/>
              <a:t> emails!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733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« </a:t>
            </a:r>
            <a:r>
              <a:rPr lang="fr-CA" dirty="0" smtClean="0"/>
              <a:t>I </a:t>
            </a:r>
            <a:r>
              <a:rPr lang="fr-CA" dirty="0" err="1" smtClean="0"/>
              <a:t>am</a:t>
            </a:r>
            <a:r>
              <a:rPr lang="fr-CA" dirty="0" smtClean="0"/>
              <a:t> </a:t>
            </a:r>
            <a:r>
              <a:rPr lang="fr-CA" dirty="0" err="1" smtClean="0"/>
              <a:t>lost</a:t>
            </a:r>
            <a:r>
              <a:rPr lang="fr-CA" dirty="0" smtClean="0"/>
              <a:t> </a:t>
            </a:r>
            <a:r>
              <a:rPr lang="fr-CA" dirty="0" err="1" smtClean="0"/>
              <a:t>can</a:t>
            </a:r>
            <a:r>
              <a:rPr lang="fr-CA" dirty="0" smtClean="0"/>
              <a:t> I </a:t>
            </a:r>
            <a:r>
              <a:rPr lang="fr-CA" dirty="0" err="1" smtClean="0"/>
              <a:t>see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afternoon</a:t>
            </a:r>
            <a:r>
              <a:rPr lang="fr-CA" dirty="0" smtClean="0"/>
              <a:t> »</a:t>
            </a:r>
            <a:endParaRPr lang="fr-CA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3581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« </a:t>
            </a:r>
            <a:r>
              <a:rPr lang="fr-CA" dirty="0" smtClean="0"/>
              <a:t>I </a:t>
            </a:r>
            <a:r>
              <a:rPr lang="fr-CA" dirty="0" err="1" smtClean="0"/>
              <a:t>need</a:t>
            </a:r>
            <a:r>
              <a:rPr lang="fr-CA" dirty="0" smtClean="0"/>
              <a:t> help on the last lecture I </a:t>
            </a:r>
            <a:r>
              <a:rPr lang="fr-CA" dirty="0" err="1" smtClean="0"/>
              <a:t>don’t</a:t>
            </a:r>
            <a:r>
              <a:rPr lang="fr-CA" dirty="0" smtClean="0"/>
              <a:t> </a:t>
            </a:r>
            <a:r>
              <a:rPr lang="fr-CA" dirty="0" err="1" smtClean="0"/>
              <a:t>get</a:t>
            </a:r>
            <a:r>
              <a:rPr lang="fr-CA" dirty="0" smtClean="0"/>
              <a:t> the part about </a:t>
            </a:r>
            <a:r>
              <a:rPr lang="fr-CA" dirty="0" err="1" smtClean="0"/>
              <a:t>Awk</a:t>
            </a:r>
            <a:r>
              <a:rPr lang="fr-CA" dirty="0" smtClean="0"/>
              <a:t> </a:t>
            </a:r>
            <a:r>
              <a:rPr lang="fr-CA" dirty="0" err="1" smtClean="0"/>
              <a:t>so</a:t>
            </a:r>
            <a:r>
              <a:rPr lang="fr-CA" dirty="0" smtClean="0"/>
              <a:t> </a:t>
            </a:r>
            <a:r>
              <a:rPr lang="fr-CA" dirty="0" err="1" smtClean="0"/>
              <a:t>I’ll</a:t>
            </a:r>
            <a:r>
              <a:rPr lang="fr-CA" dirty="0" smtClean="0"/>
              <a:t> come to the office </a:t>
            </a:r>
            <a:r>
              <a:rPr lang="fr-CA" dirty="0" err="1" smtClean="0"/>
              <a:t>hour</a:t>
            </a:r>
            <a:r>
              <a:rPr lang="fr-CA" dirty="0" smtClean="0"/>
              <a:t> Friday »</a:t>
            </a:r>
            <a:endParaRPr lang="fr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24000" y="3505200"/>
            <a:ext cx="16764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00200" y="3505200"/>
            <a:ext cx="1600200" cy="1295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miley_ang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4572000"/>
            <a:ext cx="1676162" cy="1676162"/>
          </a:xfrm>
          <a:prstGeom prst="rect">
            <a:avLst/>
          </a:prstGeom>
        </p:spPr>
      </p:pic>
      <p:pic>
        <p:nvPicPr>
          <p:cNvPr id="13" name="Picture 12" descr="105384904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4572172"/>
            <a:ext cx="1676399" cy="1676399"/>
          </a:xfrm>
          <a:prstGeom prst="rect">
            <a:avLst/>
          </a:prstGeom>
        </p:spPr>
      </p:pic>
      <p:pic>
        <p:nvPicPr>
          <p:cNvPr id="14" name="Picture 13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pic>
        <p:nvPicPr>
          <p:cNvPr id="11" name="Picture 10" descr="email-etiquette-1-638.jpg"/>
          <p:cNvPicPr>
            <a:picLocks noChangeAspect="1"/>
          </p:cNvPicPr>
          <p:nvPr/>
        </p:nvPicPr>
        <p:blipFill>
          <a:blip r:embed="rId3"/>
          <a:srcRect t="14509" b="33299"/>
          <a:stretch>
            <a:fillRect/>
          </a:stretch>
        </p:blipFill>
        <p:spPr>
          <a:xfrm>
            <a:off x="2057400" y="914400"/>
            <a:ext cx="486156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2819400"/>
            <a:ext cx="9144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3700" dirty="0" smtClean="0"/>
              <a:t>5. </a:t>
            </a:r>
            <a:r>
              <a:rPr lang="en-US" sz="3700" dirty="0" smtClean="0"/>
              <a:t>We behave professionally in person. So be professional in emails as well.</a:t>
            </a:r>
            <a:endParaRPr lang="en-US" sz="37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14400" y="3962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Hi Philippe,</a:t>
            </a:r>
          </a:p>
          <a:p>
            <a:r>
              <a:rPr lang="en-GB" sz="2400" dirty="0" smtClean="0"/>
              <a:t>Dear Philippe,</a:t>
            </a:r>
          </a:p>
          <a:p>
            <a:r>
              <a:rPr lang="en-GB" sz="2400" dirty="0" smtClean="0"/>
              <a:t>Dear Dr. </a:t>
            </a:r>
            <a:r>
              <a:rPr lang="en-GB" sz="2400" dirty="0" err="1" smtClean="0"/>
              <a:t>Giabbanelli</a:t>
            </a:r>
            <a:r>
              <a:rPr lang="en-GB" sz="2400" dirty="0" smtClean="0"/>
              <a:t>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" y="541740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Thank you,</a:t>
            </a:r>
          </a:p>
          <a:p>
            <a:r>
              <a:rPr lang="en-GB" sz="2400" dirty="0" smtClean="0"/>
              <a:t>Regards,</a:t>
            </a:r>
          </a:p>
        </p:txBody>
      </p:sp>
      <p:pic>
        <p:nvPicPr>
          <p:cNvPr id="15" name="Picture 14" descr="1245686792938124914raemi_Check_mark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191000"/>
            <a:ext cx="801732" cy="742938"/>
          </a:xfrm>
          <a:prstGeom prst="rect">
            <a:avLst/>
          </a:prstGeom>
        </p:spPr>
      </p:pic>
      <p:pic>
        <p:nvPicPr>
          <p:cNvPr id="16" name="Picture 15" descr="wrong-clipart-4T9ER6qr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4038600"/>
            <a:ext cx="914400" cy="886968"/>
          </a:xfrm>
          <a:prstGeom prst="rect">
            <a:avLst/>
          </a:prstGeom>
        </p:spPr>
      </p:pic>
      <p:pic>
        <p:nvPicPr>
          <p:cNvPr id="17" name="Picture 16" descr="1245686792938124914raemi_Check_mark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5410200"/>
            <a:ext cx="801732" cy="7429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9800" y="40386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800" y="4491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nothing</a:t>
            </a:r>
          </a:p>
        </p:txBody>
      </p:sp>
      <p:pic>
        <p:nvPicPr>
          <p:cNvPr id="20" name="Picture 19" descr="wrong-clipart-4T9ER6qr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5361432"/>
            <a:ext cx="914400" cy="8869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19800" y="55581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esent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200"/>
            <a:ext cx="7620000" cy="5067300"/>
          </a:xfrm>
          <a:prstGeom prst="rect">
            <a:avLst/>
          </a:prstGeom>
        </p:spPr>
      </p:pic>
      <p:pic>
        <p:nvPicPr>
          <p:cNvPr id="7" name="Picture 6" descr="Baguet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700000">
            <a:off x="2274173" y="2156899"/>
            <a:ext cx="2126383" cy="1366201"/>
          </a:xfrm>
          <a:prstGeom prst="rect">
            <a:avLst/>
          </a:prstGeom>
        </p:spPr>
      </p:pic>
      <p:pic>
        <p:nvPicPr>
          <p:cNvPr id="9" name="Picture 8" descr="strategie-marketing-tourisme-destination-fran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1600200"/>
            <a:ext cx="1300163" cy="1333500"/>
          </a:xfrm>
          <a:prstGeom prst="rect">
            <a:avLst/>
          </a:prstGeom>
        </p:spPr>
      </p:pic>
      <p:pic>
        <p:nvPicPr>
          <p:cNvPr id="10" name="Picture 9" descr="Web12BeretBl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600200"/>
            <a:ext cx="1755800" cy="11705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1752600"/>
            <a:ext cx="34290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Dr Philippe J.  </a:t>
            </a:r>
            <a:r>
              <a:rPr lang="fr-CA" sz="2400" dirty="0" err="1" smtClean="0"/>
              <a:t>Giabbanelli</a:t>
            </a:r>
            <a:endParaRPr lang="fr-CA" sz="2400" dirty="0"/>
          </a:p>
        </p:txBody>
      </p:sp>
      <p:sp>
        <p:nvSpPr>
          <p:cNvPr id="13" name="Freeform 12"/>
          <p:cNvSpPr/>
          <p:nvPr/>
        </p:nvSpPr>
        <p:spPr>
          <a:xfrm>
            <a:off x="1800045" y="2209800"/>
            <a:ext cx="986287" cy="1801483"/>
          </a:xfrm>
          <a:custGeom>
            <a:avLst/>
            <a:gdLst>
              <a:gd name="connsiteX0" fmla="*/ 71887 w 986287"/>
              <a:gd name="connsiteY0" fmla="*/ 0 h 1630392"/>
              <a:gd name="connsiteX1" fmla="*/ 71887 w 986287"/>
              <a:gd name="connsiteY1" fmla="*/ 569343 h 1630392"/>
              <a:gd name="connsiteX2" fmla="*/ 503208 w 986287"/>
              <a:gd name="connsiteY2" fmla="*/ 1449237 h 1630392"/>
              <a:gd name="connsiteX3" fmla="*/ 986287 w 986287"/>
              <a:gd name="connsiteY3" fmla="*/ 1630392 h 163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287" h="1630392">
                <a:moveTo>
                  <a:pt x="71887" y="0"/>
                </a:moveTo>
                <a:cubicBezTo>
                  <a:pt x="35943" y="163902"/>
                  <a:pt x="0" y="327804"/>
                  <a:pt x="71887" y="569343"/>
                </a:cubicBezTo>
                <a:cubicBezTo>
                  <a:pt x="143774" y="810883"/>
                  <a:pt x="350808" y="1272396"/>
                  <a:pt x="503208" y="1449237"/>
                </a:cubicBezTo>
                <a:cubicBezTo>
                  <a:pt x="655608" y="1626078"/>
                  <a:pt x="820947" y="1628235"/>
                  <a:pt x="986287" y="1630392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2786332" y="4011283"/>
            <a:ext cx="490268" cy="2731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800000">
            <a:off x="1721886" y="408639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i="1" dirty="0" err="1" smtClean="0"/>
              <a:t>that‘s</a:t>
            </a:r>
            <a:r>
              <a:rPr lang="fr-CA" sz="1600" i="1" dirty="0" smtClean="0"/>
              <a:t> me ;-)</a:t>
            </a:r>
            <a:endParaRPr lang="fr-CA" sz="1600" i="1" dirty="0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Introducing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9" name="Picture 18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" y="4357806"/>
            <a:ext cx="28956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giabba@cs.niu.edu</a:t>
            </a:r>
            <a:endParaRPr lang="fr-CA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4971871"/>
            <a:ext cx="28956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Office: PM461</a:t>
            </a:r>
          </a:p>
          <a:p>
            <a:r>
              <a:rPr lang="fr-CA" sz="2400" dirty="0" smtClean="0"/>
              <a:t>T/Th  	</a:t>
            </a:r>
            <a:r>
              <a:rPr lang="fr-CA" sz="2400" dirty="0" smtClean="0"/>
              <a:t>12:15-2:00,</a:t>
            </a:r>
            <a:endParaRPr lang="fr-CA" sz="2400" dirty="0" smtClean="0"/>
          </a:p>
          <a:p>
            <a:r>
              <a:rPr lang="fr-CA" sz="2400" dirty="0" smtClean="0"/>
              <a:t>	</a:t>
            </a:r>
            <a:r>
              <a:rPr lang="fr-CA" sz="2400" dirty="0" smtClean="0"/>
              <a:t>3:15-4:00</a:t>
            </a:r>
            <a:endParaRPr lang="fr-CA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Emails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Picture 7" descr="teletubb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640291"/>
            <a:ext cx="3720280" cy="4303309"/>
          </a:xfrm>
          <a:prstGeom prst="rect">
            <a:avLst/>
          </a:prstGeom>
        </p:spPr>
      </p:pic>
      <p:pic>
        <p:nvPicPr>
          <p:cNvPr id="9" name="Picture 8" descr="Termina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640291"/>
            <a:ext cx="3419475" cy="428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954491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 smtClean="0">
                <a:solidFill>
                  <a:srgbClr val="0070C0"/>
                </a:solidFill>
              </a:rPr>
              <a:t>Good communication </a:t>
            </a:r>
            <a:r>
              <a:rPr lang="fr-CA" sz="3600" dirty="0" smtClean="0">
                <a:solidFill>
                  <a:srgbClr val="0070C0"/>
                </a:solidFill>
                <a:sym typeface="Wingdings" pitchFamily="2" charset="2"/>
              </a:rPr>
              <a:t></a:t>
            </a:r>
            <a:endParaRPr lang="fr-CA" sz="36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99396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 smtClean="0">
                <a:solidFill>
                  <a:srgbClr val="FF0000"/>
                </a:solidFill>
              </a:rPr>
              <a:t>Bad communication </a:t>
            </a:r>
            <a:r>
              <a:rPr lang="fr-CA" sz="3600" dirty="0" smtClean="0">
                <a:solidFill>
                  <a:srgbClr val="FF0000"/>
                </a:solidFill>
                <a:sym typeface="Wingdings" pitchFamily="2" charset="2"/>
              </a:rPr>
              <a:t></a:t>
            </a:r>
            <a:endParaRPr lang="fr-CA" sz="3600" dirty="0">
              <a:solidFill>
                <a:srgbClr val="FF0000"/>
              </a:solidFill>
            </a:endParaRPr>
          </a:p>
        </p:txBody>
      </p:sp>
      <p:pic>
        <p:nvPicPr>
          <p:cNvPr id="12" name="Picture 11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phd101008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549275"/>
            <a:ext cx="8894763" cy="5753100"/>
          </a:xfrm>
          <a:prstGeom prst="rect">
            <a:avLst/>
          </a:prstGeom>
          <a:noFill/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Other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questions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2339975" y="1773238"/>
            <a:ext cx="0" cy="1439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4716463" y="1773238"/>
            <a:ext cx="0" cy="14398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2339975" y="1773238"/>
            <a:ext cx="23764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2339975" y="3213100"/>
            <a:ext cx="23764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3924300" y="3286125"/>
            <a:ext cx="0" cy="1223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H="1">
            <a:off x="1692275" y="3286125"/>
            <a:ext cx="22320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>
            <a:off x="1692275" y="3286125"/>
            <a:ext cx="0" cy="1223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1692275" y="4510088"/>
            <a:ext cx="22320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>
            <a:off x="2124075" y="4725988"/>
            <a:ext cx="22320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2124075" y="4725988"/>
            <a:ext cx="0" cy="12239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4356100" y="4725988"/>
            <a:ext cx="0" cy="12239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>
            <a:off x="4213225" y="3357563"/>
            <a:ext cx="0" cy="12239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1" name="Line 29"/>
          <p:cNvSpPr>
            <a:spLocks noChangeShapeType="1"/>
          </p:cNvSpPr>
          <p:nvPr/>
        </p:nvSpPr>
        <p:spPr bwMode="auto">
          <a:xfrm>
            <a:off x="4213225" y="3357563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2" name="Line 30"/>
          <p:cNvSpPr>
            <a:spLocks noChangeShapeType="1"/>
          </p:cNvSpPr>
          <p:nvPr/>
        </p:nvSpPr>
        <p:spPr bwMode="auto">
          <a:xfrm>
            <a:off x="6229350" y="3357563"/>
            <a:ext cx="0" cy="12239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4213225" y="4581525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 flipH="1">
            <a:off x="9037638" y="19177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 flipH="1">
            <a:off x="7164388" y="1917700"/>
            <a:ext cx="18732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6" name="Line 34"/>
          <p:cNvSpPr>
            <a:spLocks noChangeShapeType="1"/>
          </p:cNvSpPr>
          <p:nvPr/>
        </p:nvSpPr>
        <p:spPr bwMode="auto">
          <a:xfrm>
            <a:off x="7164388" y="19177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7" name="Line 35"/>
          <p:cNvSpPr>
            <a:spLocks noChangeShapeType="1"/>
          </p:cNvSpPr>
          <p:nvPr/>
        </p:nvSpPr>
        <p:spPr bwMode="auto">
          <a:xfrm flipH="1">
            <a:off x="7164388" y="3213100"/>
            <a:ext cx="18732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8" name="Line 36"/>
          <p:cNvSpPr>
            <a:spLocks noChangeShapeType="1"/>
          </p:cNvSpPr>
          <p:nvPr/>
        </p:nvSpPr>
        <p:spPr bwMode="auto">
          <a:xfrm flipV="1">
            <a:off x="7021513" y="19177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29" name="Line 37"/>
          <p:cNvSpPr>
            <a:spLocks noChangeShapeType="1"/>
          </p:cNvSpPr>
          <p:nvPr/>
        </p:nvSpPr>
        <p:spPr bwMode="auto">
          <a:xfrm flipV="1">
            <a:off x="5005388" y="19177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 flipH="1">
            <a:off x="5005388" y="1917700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>
            <a:off x="5005388" y="3213100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CA"/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73025" y="2133600"/>
            <a:ext cx="241141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/>
              <a:t>1 page,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 smtClean="0"/>
              <a:t>sides</a:t>
            </a:r>
            <a:endParaRPr lang="fr-FR" dirty="0" smtClean="0"/>
          </a:p>
          <a:p>
            <a:pPr algn="ctr">
              <a:spcBef>
                <a:spcPct val="50000"/>
              </a:spcBef>
            </a:pPr>
            <a:r>
              <a:rPr lang="fr-FR" dirty="0" err="1" smtClean="0"/>
              <a:t>Printed</a:t>
            </a:r>
            <a:r>
              <a:rPr lang="fr-FR" dirty="0" smtClean="0"/>
              <a:t> or </a:t>
            </a:r>
            <a:r>
              <a:rPr lang="fr-FR" dirty="0" err="1" smtClean="0"/>
              <a:t>written</a:t>
            </a:r>
            <a:r>
              <a:rPr lang="fr-FR" dirty="0" smtClean="0"/>
              <a:t>…</a:t>
            </a:r>
            <a:endParaRPr lang="fr-FR" dirty="0"/>
          </a:p>
        </p:txBody>
      </p:sp>
      <p:pic>
        <p:nvPicPr>
          <p:cNvPr id="34" name="Picture 33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  <p:pic>
        <p:nvPicPr>
          <p:cNvPr id="33" name="Picture 32" descr="fai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40" y="4495800"/>
            <a:ext cx="5090160" cy="830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4114800" y="4419600"/>
            <a:ext cx="502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Last term, for that one class, we ended up with: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4038600" y="5334000"/>
            <a:ext cx="5029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We always guarantee that F ≤ 50. Other categories vary based on overall class performance.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/>
      <p:bldP spid="32" grpId="1"/>
      <p:bldP spid="37" grpId="0" animBg="1"/>
      <p:bldP spid="37" grpId="1" animBg="1"/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Other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questions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0" y="6051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dirty="0"/>
              <a:t>« Do I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buy</a:t>
            </a:r>
            <a:r>
              <a:rPr lang="fr-FR" sz="2400" dirty="0"/>
              <a:t> books? 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19050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This book </a:t>
            </a:r>
            <a:r>
              <a:rPr lang="fr-CA" dirty="0" err="1" smtClean="0"/>
              <a:t>would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a good </a:t>
            </a:r>
            <a:r>
              <a:rPr lang="fr-CA" dirty="0" err="1" smtClean="0"/>
              <a:t>asset</a:t>
            </a:r>
            <a:r>
              <a:rPr lang="fr-CA" dirty="0" smtClean="0"/>
              <a:t> for </a:t>
            </a:r>
            <a:r>
              <a:rPr lang="fr-CA" dirty="0" err="1" smtClean="0"/>
              <a:t>you</a:t>
            </a:r>
            <a:r>
              <a:rPr lang="fr-CA" dirty="0" smtClean="0"/>
              <a:t> in the first </a:t>
            </a:r>
            <a:r>
              <a:rPr lang="fr-CA" dirty="0" err="1" smtClean="0"/>
              <a:t>two</a:t>
            </a:r>
            <a:r>
              <a:rPr lang="fr-CA" dirty="0" smtClean="0"/>
              <a:t> </a:t>
            </a:r>
            <a:r>
              <a:rPr lang="fr-CA" dirty="0" err="1" smtClean="0"/>
              <a:t>themes</a:t>
            </a:r>
            <a:r>
              <a:rPr lang="fr-CA" dirty="0" smtClean="0"/>
              <a:t>: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2782669"/>
            <a:ext cx="71628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Practical Guide to Linux Commands, Editors, and Shell Programming. Mark </a:t>
            </a:r>
            <a:r>
              <a:rPr lang="en-GB" dirty="0" err="1" smtClean="0"/>
              <a:t>Sobell</a:t>
            </a:r>
            <a:r>
              <a:rPr lang="en-GB" dirty="0" smtClean="0"/>
              <a:t>, Prentice Hall, 3rd edition (2012). ISBN: 978-0133085044.</a:t>
            </a:r>
            <a:endParaRPr lang="fr-CA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4507468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Is </a:t>
            </a:r>
            <a:r>
              <a:rPr lang="fr-CA" dirty="0" err="1" smtClean="0"/>
              <a:t>this</a:t>
            </a:r>
            <a:r>
              <a:rPr lang="fr-CA" dirty="0" smtClean="0"/>
              <a:t> book </a:t>
            </a:r>
            <a:r>
              <a:rPr lang="fr-CA" dirty="0" err="1" smtClean="0"/>
              <a:t>any</a:t>
            </a:r>
            <a:r>
              <a:rPr lang="fr-CA" dirty="0" smtClean="0"/>
              <a:t> good?</a:t>
            </a:r>
            <a:endParaRPr lang="fr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51448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Ultimately</a:t>
            </a:r>
            <a:r>
              <a:rPr lang="fr-CA" dirty="0" smtClean="0"/>
              <a:t>, </a:t>
            </a:r>
            <a:r>
              <a:rPr lang="fr-CA" dirty="0" err="1" smtClean="0"/>
              <a:t>it</a:t>
            </a:r>
            <a:r>
              <a:rPr lang="fr-CA" dirty="0" smtClean="0"/>
              <a:t> </a:t>
            </a:r>
            <a:r>
              <a:rPr lang="fr-CA" dirty="0" err="1" smtClean="0"/>
              <a:t>depends</a:t>
            </a:r>
            <a:r>
              <a:rPr lang="fr-CA" dirty="0" smtClean="0"/>
              <a:t> on </a:t>
            </a:r>
            <a:r>
              <a:rPr lang="fr-CA" dirty="0" err="1" smtClean="0"/>
              <a:t>you</a:t>
            </a:r>
            <a:r>
              <a:rPr lang="fr-CA" dirty="0" smtClean="0"/>
              <a:t>. </a:t>
            </a:r>
            <a:r>
              <a:rPr lang="fr-CA" dirty="0" err="1" smtClean="0"/>
              <a:t>We</a:t>
            </a:r>
            <a:r>
              <a:rPr lang="fr-CA" dirty="0" smtClean="0"/>
              <a:t> </a:t>
            </a:r>
            <a:r>
              <a:rPr lang="fr-CA" dirty="0" err="1" smtClean="0"/>
              <a:t>learn</a:t>
            </a:r>
            <a:r>
              <a:rPr lang="fr-CA" dirty="0" smtClean="0"/>
              <a:t> </a:t>
            </a:r>
            <a:r>
              <a:rPr lang="fr-CA" dirty="0" err="1" smtClean="0"/>
              <a:t>things</a:t>
            </a:r>
            <a:r>
              <a:rPr lang="fr-CA" dirty="0" smtClean="0"/>
              <a:t> </a:t>
            </a:r>
            <a:r>
              <a:rPr lang="fr-CA" dirty="0" err="1" smtClean="0"/>
              <a:t>differently</a:t>
            </a:r>
            <a:r>
              <a:rPr lang="fr-CA" dirty="0" smtClean="0"/>
              <a:t>. You </a:t>
            </a:r>
            <a:r>
              <a:rPr lang="fr-CA" dirty="0" err="1" smtClean="0"/>
              <a:t>could</a:t>
            </a:r>
            <a:r>
              <a:rPr lang="fr-CA" dirty="0" smtClean="0"/>
              <a:t> </a:t>
            </a:r>
            <a:r>
              <a:rPr lang="fr-CA" dirty="0" err="1" smtClean="0"/>
              <a:t>borrow</a:t>
            </a:r>
            <a:r>
              <a:rPr lang="fr-CA" dirty="0" smtClean="0"/>
              <a:t> </a:t>
            </a:r>
            <a:r>
              <a:rPr lang="fr-CA" dirty="0" err="1" smtClean="0"/>
              <a:t>them</a:t>
            </a:r>
            <a:r>
              <a:rPr lang="fr-CA" dirty="0" smtClean="0"/>
              <a:t> first, and </a:t>
            </a:r>
            <a:r>
              <a:rPr lang="fr-CA" dirty="0" err="1" smtClean="0"/>
              <a:t>see</a:t>
            </a:r>
            <a:r>
              <a:rPr lang="fr-CA" dirty="0" smtClean="0"/>
              <a:t> if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really</a:t>
            </a:r>
            <a:r>
              <a:rPr lang="fr-CA" dirty="0" smtClean="0"/>
              <a:t> </a:t>
            </a:r>
            <a:r>
              <a:rPr lang="fr-CA" dirty="0" err="1" smtClean="0"/>
              <a:t>feel</a:t>
            </a:r>
            <a:r>
              <a:rPr lang="fr-CA" dirty="0" smtClean="0"/>
              <a:t> </a:t>
            </a:r>
            <a:r>
              <a:rPr lang="fr-CA" dirty="0" err="1" smtClean="0"/>
              <a:t>like</a:t>
            </a:r>
            <a:r>
              <a:rPr lang="fr-CA" dirty="0" smtClean="0"/>
              <a:t> </a:t>
            </a:r>
            <a:r>
              <a:rPr lang="fr-CA" dirty="0" err="1" smtClean="0"/>
              <a:t>reading</a:t>
            </a:r>
            <a:r>
              <a:rPr lang="fr-CA" dirty="0" smtClean="0"/>
              <a:t> </a:t>
            </a:r>
            <a:r>
              <a:rPr lang="fr-CA" dirty="0" err="1" smtClean="0"/>
              <a:t>them</a:t>
            </a:r>
            <a:r>
              <a:rPr lang="fr-CA" dirty="0" smtClean="0"/>
              <a:t>. If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buy</a:t>
            </a:r>
            <a:r>
              <a:rPr lang="fr-CA" dirty="0" smtClean="0"/>
              <a:t> </a:t>
            </a:r>
            <a:r>
              <a:rPr lang="fr-CA" dirty="0" err="1" smtClean="0"/>
              <a:t>them</a:t>
            </a:r>
            <a:r>
              <a:rPr lang="fr-CA" dirty="0" smtClean="0"/>
              <a:t> not to </a:t>
            </a:r>
            <a:r>
              <a:rPr lang="fr-CA" dirty="0" err="1" smtClean="0"/>
              <a:t>read</a:t>
            </a:r>
            <a:r>
              <a:rPr lang="fr-CA" dirty="0" smtClean="0"/>
              <a:t> </a:t>
            </a:r>
            <a:r>
              <a:rPr lang="fr-CA" dirty="0" err="1" smtClean="0"/>
              <a:t>them</a:t>
            </a:r>
            <a:r>
              <a:rPr lang="fr-CA" dirty="0" smtClean="0"/>
              <a:t>, </a:t>
            </a:r>
            <a:r>
              <a:rPr lang="fr-CA" dirty="0" err="1" smtClean="0"/>
              <a:t>it’s</a:t>
            </a:r>
            <a:r>
              <a:rPr lang="fr-CA" dirty="0" smtClean="0"/>
              <a:t> </a:t>
            </a:r>
            <a:r>
              <a:rPr lang="fr-CA" dirty="0" err="1" smtClean="0"/>
              <a:t>pointless</a:t>
            </a:r>
            <a:r>
              <a:rPr lang="fr-CA" dirty="0" smtClean="0"/>
              <a:t>.</a:t>
            </a:r>
            <a:endParaRPr lang="fr-CA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We</a:t>
            </a:r>
            <a:r>
              <a:rPr lang="fr-CA" dirty="0" smtClean="0"/>
              <a:t> are not </a:t>
            </a:r>
            <a:r>
              <a:rPr lang="fr-CA" dirty="0" err="1" smtClean="0"/>
              <a:t>going</a:t>
            </a:r>
            <a:r>
              <a:rPr lang="fr-CA" dirty="0" smtClean="0"/>
              <a:t> to check </a:t>
            </a:r>
            <a:r>
              <a:rPr lang="fr-CA" dirty="0" err="1" smtClean="0"/>
              <a:t>what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read</a:t>
            </a:r>
            <a:r>
              <a:rPr lang="fr-CA" dirty="0" smtClean="0"/>
              <a:t>... You </a:t>
            </a:r>
            <a:r>
              <a:rPr lang="fr-CA" b="1" u="sng" dirty="0" err="1" smtClean="0"/>
              <a:t>may</a:t>
            </a:r>
            <a:r>
              <a:rPr lang="fr-CA" b="1" u="sng" dirty="0" smtClean="0"/>
              <a:t> </a:t>
            </a:r>
            <a:r>
              <a:rPr lang="fr-CA" b="1" u="sng" dirty="0" err="1" smtClean="0"/>
              <a:t>choose</a:t>
            </a:r>
            <a:r>
              <a:rPr lang="fr-CA" b="1" u="sng" dirty="0" smtClean="0"/>
              <a:t> to</a:t>
            </a:r>
            <a:r>
              <a:rPr lang="fr-CA" dirty="0" smtClean="0"/>
              <a:t> </a:t>
            </a:r>
            <a:r>
              <a:rPr lang="fr-CA" dirty="0" err="1" smtClean="0"/>
              <a:t>buy</a:t>
            </a:r>
            <a:r>
              <a:rPr lang="fr-CA" dirty="0" smtClean="0"/>
              <a:t> books for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own</a:t>
            </a:r>
            <a:r>
              <a:rPr lang="fr-CA" dirty="0" smtClean="0"/>
              <a:t> practice.</a:t>
            </a:r>
            <a:endParaRPr lang="fr-CA" dirty="0"/>
          </a:p>
        </p:txBody>
      </p:sp>
      <p:pic>
        <p:nvPicPr>
          <p:cNvPr id="15" name="Picture 14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question-mark1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685800"/>
            <a:ext cx="3810000" cy="5080000"/>
          </a:xfrm>
          <a:prstGeom prst="rect">
            <a:avLst/>
          </a:prstGeom>
          <a:noFill/>
        </p:spPr>
      </p:pic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err="1" smtClean="0"/>
              <a:t>Take</a:t>
            </a:r>
            <a:r>
              <a:rPr lang="fr-CA" sz="2400" dirty="0" smtClean="0"/>
              <a:t> a few minutes to </a:t>
            </a:r>
            <a:r>
              <a:rPr lang="fr-CA" sz="2400" dirty="0" err="1" smtClean="0"/>
              <a:t>discuss</a:t>
            </a:r>
            <a:r>
              <a:rPr lang="fr-CA" sz="2400" dirty="0" smtClean="0"/>
              <a:t> </a:t>
            </a:r>
            <a:r>
              <a:rPr lang="fr-CA" sz="2400" dirty="0" err="1" smtClean="0"/>
              <a:t>it</a:t>
            </a:r>
            <a:r>
              <a:rPr lang="fr-CA" sz="2400" dirty="0" smtClean="0"/>
              <a:t> </a:t>
            </a:r>
            <a:r>
              <a:rPr lang="fr-CA" sz="2400" dirty="0" err="1" smtClean="0"/>
              <a:t>with</a:t>
            </a:r>
            <a:r>
              <a:rPr lang="fr-CA" sz="2400" dirty="0" smtClean="0"/>
              <a:t> the </a:t>
            </a:r>
            <a:r>
              <a:rPr lang="fr-CA" sz="2400" dirty="0" err="1" smtClean="0"/>
              <a:t>person</a:t>
            </a:r>
            <a:r>
              <a:rPr lang="fr-CA" sz="2400" dirty="0" smtClean="0"/>
              <a:t> </a:t>
            </a:r>
            <a:r>
              <a:rPr lang="fr-CA" sz="2400" dirty="0" err="1" smtClean="0"/>
              <a:t>next</a:t>
            </a:r>
            <a:r>
              <a:rPr lang="fr-CA" sz="2400" dirty="0" smtClean="0"/>
              <a:t> to </a:t>
            </a:r>
            <a:r>
              <a:rPr lang="fr-CA" sz="2400" dirty="0" err="1" smtClean="0"/>
              <a:t>you</a:t>
            </a:r>
            <a:r>
              <a:rPr lang="fr-CA" sz="2400" dirty="0" smtClean="0"/>
              <a:t> </a:t>
            </a:r>
            <a:r>
              <a:rPr lang="fr-CA" sz="2400" dirty="0" smtClean="0">
                <a:sym typeface="Wingdings" pitchFamily="2" charset="2"/>
              </a:rPr>
              <a:t></a:t>
            </a:r>
            <a:endParaRPr lang="fr-CA" sz="2400" dirty="0"/>
          </a:p>
        </p:txBody>
      </p:sp>
      <p:pic>
        <p:nvPicPr>
          <p:cNvPr id="12" name="Picture 11" descr="BkT8NUfCMAAIjC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92680"/>
            <a:ext cx="4572000" cy="3017520"/>
          </a:xfrm>
          <a:prstGeom prst="rect">
            <a:avLst/>
          </a:prstGeom>
        </p:spPr>
      </p:pic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" name="Picture 8" descr="Menu to password 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710"/>
            <a:ext cx="6298571" cy="4154579"/>
          </a:xfrm>
          <a:prstGeom prst="rect">
            <a:avLst/>
          </a:prstGeom>
        </p:spPr>
      </p:pic>
      <p:pic>
        <p:nvPicPr>
          <p:cNvPr id="10" name="Picture 9" descr="task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" y="571500"/>
            <a:ext cx="6271260" cy="5715000"/>
          </a:xfrm>
          <a:prstGeom prst="rect">
            <a:avLst/>
          </a:prstGeom>
        </p:spPr>
      </p:pic>
      <p:pic>
        <p:nvPicPr>
          <p:cNvPr id="11" name="Picture 10" descr="compu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6324599" y="1732622"/>
            <a:ext cx="2819400" cy="29917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2400" y="2209800"/>
            <a:ext cx="3810000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3962400" y="2362200"/>
            <a:ext cx="3505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52400" y="2743200"/>
            <a:ext cx="3810000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962400" y="2895600"/>
            <a:ext cx="3505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2400" y="3810000"/>
            <a:ext cx="3810000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3962400" y="3962400"/>
            <a:ext cx="3505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4600" y="47638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 operating system manages the resources.</a:t>
            </a:r>
            <a:endParaRPr lang="en-GB" dirty="0"/>
          </a:p>
        </p:txBody>
      </p:sp>
      <p:pic>
        <p:nvPicPr>
          <p:cNvPr id="21" name="Picture 20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276600" y="3962400"/>
            <a:ext cx="4495800" cy="1524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teddy-usb.jpg"/>
          <p:cNvPicPr>
            <a:picLocks noChangeAspect="1"/>
          </p:cNvPicPr>
          <p:nvPr/>
        </p:nvPicPr>
        <p:blipFill>
          <a:blip r:embed="rId2"/>
          <a:srcRect r="17391"/>
          <a:stretch>
            <a:fillRect/>
          </a:stretch>
        </p:blipFill>
        <p:spPr>
          <a:xfrm>
            <a:off x="-533400" y="4114800"/>
            <a:ext cx="2895600" cy="226314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08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Whenever you plug in random stuff, you expect your computer to find out how to use it...</a:t>
            </a:r>
            <a:endParaRPr lang="en-GB" dirty="0"/>
          </a:p>
        </p:txBody>
      </p:sp>
      <p:pic>
        <p:nvPicPr>
          <p:cNvPr id="22" name="Picture 21" descr="usbsti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2511652" cy="2215835"/>
          </a:xfrm>
          <a:prstGeom prst="rect">
            <a:avLst/>
          </a:prstGeom>
        </p:spPr>
      </p:pic>
      <p:pic>
        <p:nvPicPr>
          <p:cNvPr id="23" name="Picture 22" descr="USB_Cup_Warmer_15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7000"/>
            <a:ext cx="2362200" cy="1752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86000" y="2221468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...that’s thanks to specific components of the operating system: drivers</a:t>
            </a:r>
            <a:endParaRPr lang="en-GB" dirty="0"/>
          </a:p>
        </p:txBody>
      </p:sp>
      <p:pic>
        <p:nvPicPr>
          <p:cNvPr id="27" name="Picture 26" descr="Wikipedia-logo-v2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000" y="3352800"/>
            <a:ext cx="2421285" cy="2209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6600" y="4086761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operating systems, just have a look at </a:t>
            </a:r>
            <a:r>
              <a:rPr lang="en-GB" sz="2000" b="1" dirty="0" smtClean="0"/>
              <a:t>Operating Systems </a:t>
            </a:r>
            <a:r>
              <a:rPr lang="en-GB" sz="2000" dirty="0" smtClean="0"/>
              <a:t>on Wikipedia!</a:t>
            </a:r>
            <a:endParaRPr lang="en-GB" sz="2000" dirty="0"/>
          </a:p>
        </p:txBody>
      </p:sp>
      <p:pic>
        <p:nvPicPr>
          <p:cNvPr id="14" name="Picture 13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" name="Picture 10" descr="screen-shot-2009-11-21-at-13-44-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50" y="914400"/>
            <a:ext cx="7454350" cy="5102040"/>
          </a:xfrm>
          <a:prstGeom prst="rect">
            <a:avLst/>
          </a:prstGeom>
        </p:spPr>
      </p:pic>
      <p:pic>
        <p:nvPicPr>
          <p:cNvPr id="13" name="Picture 12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4876800"/>
            <a:ext cx="857815" cy="857815"/>
          </a:xfrm>
          <a:prstGeom prst="rect">
            <a:avLst/>
          </a:prstGeom>
        </p:spPr>
      </p:pic>
      <p:pic>
        <p:nvPicPr>
          <p:cNvPr id="14" name="Picture 13" descr="red-cross-mark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4876800"/>
            <a:ext cx="857815" cy="857815"/>
          </a:xfrm>
          <a:prstGeom prst="rect">
            <a:avLst/>
          </a:prstGeom>
        </p:spPr>
      </p:pic>
      <p:pic>
        <p:nvPicPr>
          <p:cNvPr id="15" name="Picture 14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3429000"/>
            <a:ext cx="533400" cy="508064"/>
          </a:xfrm>
          <a:prstGeom prst="rect">
            <a:avLst/>
          </a:prstGeom>
        </p:spPr>
      </p:pic>
      <p:pic>
        <p:nvPicPr>
          <p:cNvPr id="16" name="Picture 15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3429000"/>
            <a:ext cx="533400" cy="508064"/>
          </a:xfrm>
          <a:prstGeom prst="rect">
            <a:avLst/>
          </a:prstGeom>
        </p:spPr>
      </p:pic>
      <p:pic>
        <p:nvPicPr>
          <p:cNvPr id="17" name="Picture 16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400" y="3429000"/>
            <a:ext cx="533400" cy="508064"/>
          </a:xfrm>
          <a:prstGeom prst="rect">
            <a:avLst/>
          </a:prstGeom>
        </p:spPr>
      </p:pic>
      <p:pic>
        <p:nvPicPr>
          <p:cNvPr id="18" name="Picture 17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3454336"/>
            <a:ext cx="533400" cy="508064"/>
          </a:xfrm>
          <a:prstGeom prst="rect">
            <a:avLst/>
          </a:prstGeom>
        </p:spPr>
      </p:pic>
      <p:pic>
        <p:nvPicPr>
          <p:cNvPr id="19" name="Picture 18" descr="dc85xkGB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2971800"/>
            <a:ext cx="533400" cy="508064"/>
          </a:xfrm>
          <a:prstGeom prst="rect">
            <a:avLst/>
          </a:prstGeom>
        </p:spPr>
      </p:pic>
      <p:pic>
        <p:nvPicPr>
          <p:cNvPr id="21" name="Picture 20" descr="red-cross-mark-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" y="3810000"/>
            <a:ext cx="609600" cy="609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5800" y="30435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We will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38055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We won’t</a:t>
            </a:r>
            <a:endParaRPr lang="en-GB" sz="2400" b="1" dirty="0"/>
          </a:p>
        </p:txBody>
      </p:sp>
      <p:pic>
        <p:nvPicPr>
          <p:cNvPr id="20" name="Picture 19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log_13_os_ic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86128"/>
            <a:ext cx="6858000" cy="5138472"/>
          </a:xfrm>
          <a:prstGeom prst="rect">
            <a:avLst/>
          </a:prstGeom>
        </p:spPr>
      </p:pic>
      <p:pic>
        <p:nvPicPr>
          <p:cNvPr id="24" name="Picture 23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319728"/>
            <a:ext cx="533400" cy="508064"/>
          </a:xfrm>
          <a:prstGeom prst="rect">
            <a:avLst/>
          </a:prstGeom>
        </p:spPr>
      </p:pic>
      <p:pic>
        <p:nvPicPr>
          <p:cNvPr id="25" name="Picture 24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" y="4157928"/>
            <a:ext cx="609600" cy="609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39146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We will</a:t>
            </a:r>
            <a:endParaRPr lang="en-GB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85800" y="415346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We won’t</a:t>
            </a:r>
            <a:endParaRPr lang="en-GB" sz="2400" b="1" dirty="0"/>
          </a:p>
        </p:txBody>
      </p:sp>
      <p:pic>
        <p:nvPicPr>
          <p:cNvPr id="30" name="Picture 29" descr="dc85xkG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1567128"/>
            <a:ext cx="533400" cy="508064"/>
          </a:xfrm>
          <a:prstGeom prst="rect">
            <a:avLst/>
          </a:prstGeom>
        </p:spPr>
      </p:pic>
      <p:pic>
        <p:nvPicPr>
          <p:cNvPr id="31" name="Picture 30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400" y="2405328"/>
            <a:ext cx="609600" cy="609600"/>
          </a:xfrm>
          <a:prstGeom prst="rect">
            <a:avLst/>
          </a:prstGeom>
        </p:spPr>
      </p:pic>
      <p:pic>
        <p:nvPicPr>
          <p:cNvPr id="32" name="Picture 31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4462728"/>
            <a:ext cx="609600" cy="609600"/>
          </a:xfrm>
          <a:prstGeom prst="rect">
            <a:avLst/>
          </a:prstGeom>
        </p:spPr>
      </p:pic>
      <p:pic>
        <p:nvPicPr>
          <p:cNvPr id="33" name="Picture 32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4996128"/>
            <a:ext cx="609600" cy="609600"/>
          </a:xfrm>
          <a:prstGeom prst="rect">
            <a:avLst/>
          </a:prstGeom>
        </p:spPr>
      </p:pic>
      <p:pic>
        <p:nvPicPr>
          <p:cNvPr id="34" name="Picture 33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4310328"/>
            <a:ext cx="609600" cy="609600"/>
          </a:xfrm>
          <a:prstGeom prst="rect">
            <a:avLst/>
          </a:prstGeom>
        </p:spPr>
      </p:pic>
      <p:pic>
        <p:nvPicPr>
          <p:cNvPr id="35" name="Picture 34" descr="red-cross-mark-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6200" y="2252928"/>
            <a:ext cx="609600" cy="6096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48400" y="18073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 smtClean="0"/>
              <a:t>kinda</a:t>
            </a:r>
            <a:endParaRPr lang="en-GB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6858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Can you give the name of 1 operating system?</a:t>
            </a:r>
            <a:endParaRPr lang="en-GB" sz="3200" dirty="0"/>
          </a:p>
        </p:txBody>
      </p:sp>
      <p:pic>
        <p:nvPicPr>
          <p:cNvPr id="19" name="Picture 18" descr="bann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9" name="Picture 18" descr="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164506" y="1825908"/>
            <a:ext cx="1920240" cy="1524000"/>
          </a:xfrm>
          <a:prstGeom prst="rect">
            <a:avLst/>
          </a:prstGeom>
        </p:spPr>
      </p:pic>
      <p:sp>
        <p:nvSpPr>
          <p:cNvPr id="2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676400" y="1527175"/>
            <a:ext cx="7467600" cy="48736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Single-user, single-process </a:t>
            </a:r>
            <a:r>
              <a:rPr lang="en-US" dirty="0" smtClean="0">
                <a:latin typeface="Century Schoolbook" pitchFamily="18" charset="0"/>
              </a:rPr>
              <a:t>operating systems: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allow only one user at a time on the computer system  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user can execute/run only one process at a time</a:t>
            </a:r>
          </a:p>
          <a:p>
            <a:pPr lvl="1">
              <a:buFont typeface="Wingdings 2" pitchFamily="18" charset="2"/>
              <a:buNone/>
            </a:pPr>
            <a:r>
              <a:rPr lang="en-US" u="sng" dirty="0" smtClean="0">
                <a:latin typeface="Century Schoolbook" pitchFamily="18" charset="0"/>
              </a:rPr>
              <a:t>Examples:</a:t>
            </a:r>
            <a:r>
              <a:rPr lang="en-US" dirty="0" smtClean="0">
                <a:latin typeface="Century Schoolbook" pitchFamily="18" charset="0"/>
              </a:rPr>
              <a:t> DOS, Windows 3.1</a:t>
            </a:r>
          </a:p>
          <a:p>
            <a:endParaRPr lang="en-US" dirty="0" smtClean="0">
              <a:latin typeface="Century Schoolbook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entury Schoolbook" pitchFamily="18" charset="0"/>
              </a:rPr>
              <a:t>Single-user, multi-process </a:t>
            </a:r>
            <a:r>
              <a:rPr lang="en-US" dirty="0" smtClean="0">
                <a:latin typeface="Century Schoolbook" pitchFamily="18" charset="0"/>
              </a:rPr>
              <a:t>operating systems: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allow a single user to use the computer system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user can run multiple processes at the same time</a:t>
            </a:r>
          </a:p>
          <a:p>
            <a:pPr lvl="1">
              <a:buFont typeface="Wingdings 2" pitchFamily="18" charset="2"/>
              <a:buNone/>
            </a:pPr>
            <a:r>
              <a:rPr lang="en-US" u="sng" dirty="0" smtClean="0">
                <a:latin typeface="Century Schoolbook" pitchFamily="18" charset="0"/>
              </a:rPr>
              <a:t>Example:</a:t>
            </a:r>
            <a:r>
              <a:rPr lang="en-US" dirty="0" smtClean="0">
                <a:latin typeface="Century Schoolbook" pitchFamily="18" charset="0"/>
              </a:rPr>
              <a:t> OS/2 </a:t>
            </a:r>
          </a:p>
        </p:txBody>
      </p:sp>
      <p:pic>
        <p:nvPicPr>
          <p:cNvPr id="21" name="Picture 20" descr="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164505" y="3807108"/>
            <a:ext cx="1920240" cy="1524000"/>
          </a:xfrm>
          <a:prstGeom prst="rect">
            <a:avLst/>
          </a:prstGeom>
        </p:spPr>
      </p:pic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our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8427720" cy="2773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57800" y="4800600"/>
            <a:ext cx="342900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Mr Audi </a:t>
            </a:r>
            <a:r>
              <a:rPr lang="en-GB" sz="2400" dirty="0" err="1" smtClean="0"/>
              <a:t>Bayron</a:t>
            </a:r>
            <a:endParaRPr lang="fr-CA" sz="2400" dirty="0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Introducing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people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9" name="Picture 18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24" name="TextBox 23"/>
          <p:cNvSpPr txBox="1"/>
          <p:nvPr/>
        </p:nvSpPr>
        <p:spPr>
          <a:xfrm>
            <a:off x="914400" y="4800600"/>
            <a:ext cx="34290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Dr Philippe J.  </a:t>
            </a:r>
            <a:r>
              <a:rPr lang="fr-CA" sz="2400" dirty="0" err="1" smtClean="0"/>
              <a:t>Giabbanelli</a:t>
            </a:r>
            <a:endParaRPr lang="fr-CA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914400" y="3944779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Instructor </a:t>
            </a:r>
          </a:p>
          <a:p>
            <a:pPr algn="ctr"/>
            <a:r>
              <a:rPr lang="en-GB" sz="2000" dirty="0" smtClean="0"/>
              <a:t>(administrative questions)</a:t>
            </a:r>
            <a:endParaRPr lang="en-GB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181600" y="40165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TA</a:t>
            </a:r>
          </a:p>
          <a:p>
            <a:pPr algn="ctr"/>
            <a:r>
              <a:rPr lang="en-GB" sz="2000" dirty="0" smtClean="0"/>
              <a:t>(non-administrative </a:t>
            </a:r>
            <a:r>
              <a:rPr lang="en-GB" sz="2000" dirty="0" smtClean="0"/>
              <a:t>questions)</a:t>
            </a:r>
            <a:endParaRPr lang="en-GB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5257800" y="5334000"/>
            <a:ext cx="3429000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z1789895@students.niu.edu</a:t>
            </a:r>
            <a:endParaRPr lang="fr-CA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914400" y="5338465"/>
            <a:ext cx="342900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CA" sz="2000" dirty="0" smtClean="0"/>
              <a:t>giabba@cs.niu.edu</a:t>
            </a:r>
            <a:endParaRPr lang="fr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an operating system?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29540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 smtClean="0"/>
              <a:t>Current operating systems are typically </a:t>
            </a:r>
            <a:r>
              <a:rPr lang="en-GB" sz="2600" dirty="0" smtClean="0">
                <a:solidFill>
                  <a:srgbClr val="FF0000"/>
                </a:solidFill>
              </a:rPr>
              <a:t>multi-user, multi-process</a:t>
            </a:r>
            <a:r>
              <a:rPr lang="en-GB" sz="2600" dirty="0" smtClean="0"/>
              <a:t>.</a:t>
            </a:r>
            <a:endParaRPr lang="en-GB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2000071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Century Schoolbook" pitchFamily="18" charset="0"/>
              </a:rPr>
              <a:t>- allow multiple users to use the computer system simultaneously  </a:t>
            </a:r>
          </a:p>
          <a:p>
            <a:pPr lvl="1"/>
            <a:r>
              <a:rPr lang="en-US" dirty="0" smtClean="0">
                <a:latin typeface="Century Schoolbook" pitchFamily="18" charset="0"/>
              </a:rPr>
              <a:t>- Each user can run multiple processes at the same time</a:t>
            </a:r>
          </a:p>
          <a:p>
            <a:pPr lvl="1"/>
            <a:endParaRPr lang="en-US" dirty="0" smtClean="0">
              <a:latin typeface="Century Schoolbook" pitchFamily="18" charset="0"/>
            </a:endParaRPr>
          </a:p>
          <a:p>
            <a:pPr lvl="1">
              <a:buFont typeface="Wingdings 2" pitchFamily="18" charset="2"/>
              <a:buNone/>
            </a:pPr>
            <a:r>
              <a:rPr lang="en-US" u="sng" dirty="0" smtClean="0">
                <a:latin typeface="Century Schoolbook" pitchFamily="18" charset="0"/>
              </a:rPr>
              <a:t>Examples:</a:t>
            </a:r>
            <a:r>
              <a:rPr lang="en-US" dirty="0" smtClean="0">
                <a:latin typeface="Century Schoolbook" pitchFamily="18" charset="0"/>
              </a:rPr>
              <a:t> UNIX, Windows NT (2000, XP, Vista)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2438400" y="3581400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7800" y="403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That</a:t>
            </a:r>
            <a:r>
              <a:rPr lang="en-GB" dirty="0" smtClean="0"/>
              <a:t>’s what this course is about!</a:t>
            </a:r>
            <a:endParaRPr lang="en-GB" dirty="0"/>
          </a:p>
        </p:txBody>
      </p:sp>
      <p:pic>
        <p:nvPicPr>
          <p:cNvPr id="12" name="Picture 11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nix_history-simpl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19200" y="5943600"/>
            <a:ext cx="533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81000" y="5334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are many UNIX-based systems. The one we’ll use is </a:t>
            </a:r>
            <a:r>
              <a:rPr lang="en-GB" b="1" dirty="0" smtClean="0">
                <a:solidFill>
                  <a:srgbClr val="FF0000"/>
                </a:solidFill>
              </a:rPr>
              <a:t>Linux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22" name="Freeform 21"/>
          <p:cNvSpPr/>
          <p:nvPr/>
        </p:nvSpPr>
        <p:spPr>
          <a:xfrm>
            <a:off x="2009869" y="1367073"/>
            <a:ext cx="1282575" cy="4698749"/>
          </a:xfrm>
          <a:custGeom>
            <a:avLst/>
            <a:gdLst>
              <a:gd name="connsiteX0" fmla="*/ 172016 w 1282575"/>
              <a:gd name="connsiteY0" fmla="*/ 0 h 4698749"/>
              <a:gd name="connsiteX1" fmla="*/ 679010 w 1282575"/>
              <a:gd name="connsiteY1" fmla="*/ 561315 h 4698749"/>
              <a:gd name="connsiteX2" fmla="*/ 1213165 w 1282575"/>
              <a:gd name="connsiteY2" fmla="*/ 1339913 h 4698749"/>
              <a:gd name="connsiteX3" fmla="*/ 1095470 w 1282575"/>
              <a:gd name="connsiteY3" fmla="*/ 3277355 h 4698749"/>
              <a:gd name="connsiteX4" fmla="*/ 398353 w 1282575"/>
              <a:gd name="connsiteY4" fmla="*/ 4427145 h 4698749"/>
              <a:gd name="connsiteX5" fmla="*/ 0 w 1282575"/>
              <a:gd name="connsiteY5" fmla="*/ 4698749 h 469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2575" h="4698749">
                <a:moveTo>
                  <a:pt x="172016" y="0"/>
                </a:moveTo>
                <a:cubicBezTo>
                  <a:pt x="338750" y="168998"/>
                  <a:pt x="505485" y="337996"/>
                  <a:pt x="679010" y="561315"/>
                </a:cubicBezTo>
                <a:cubicBezTo>
                  <a:pt x="852535" y="784634"/>
                  <a:pt x="1143755" y="887240"/>
                  <a:pt x="1213165" y="1339913"/>
                </a:cubicBezTo>
                <a:cubicBezTo>
                  <a:pt x="1282575" y="1792586"/>
                  <a:pt x="1231272" y="2762816"/>
                  <a:pt x="1095470" y="3277355"/>
                </a:cubicBezTo>
                <a:cubicBezTo>
                  <a:pt x="959668" y="3791894"/>
                  <a:pt x="580931" y="4190246"/>
                  <a:pt x="398353" y="4427145"/>
                </a:cubicBezTo>
                <a:cubicBezTo>
                  <a:pt x="215775" y="4664044"/>
                  <a:pt x="107887" y="4681396"/>
                  <a:pt x="0" y="4698749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/>
          <p:cNvCxnSpPr>
            <a:stCxn id="22" idx="5"/>
          </p:cNvCxnSpPr>
          <p:nvPr/>
        </p:nvCxnSpPr>
        <p:spPr>
          <a:xfrm flipH="1">
            <a:off x="1828800" y="6065822"/>
            <a:ext cx="181069" cy="301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purpose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course?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" name="Picture 7" descr="Earth in Milky W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771650"/>
            <a:ext cx="4572000" cy="3714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114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 smtClean="0"/>
              <a:t>OS </a:t>
            </a:r>
            <a:r>
              <a:rPr lang="fr-CA" sz="2400" dirty="0" err="1" smtClean="0"/>
              <a:t>can</a:t>
            </a:r>
            <a:r>
              <a:rPr lang="fr-CA" sz="2400" dirty="0" smtClean="0"/>
              <a:t> do lots of </a:t>
            </a:r>
            <a:r>
              <a:rPr lang="fr-CA" sz="2400" dirty="0" err="1" smtClean="0"/>
              <a:t>things</a:t>
            </a:r>
            <a:r>
              <a:rPr lang="fr-CA" sz="2400" dirty="0" smtClean="0"/>
              <a:t>, and </a:t>
            </a:r>
            <a:r>
              <a:rPr lang="fr-CA" sz="2400" dirty="0" err="1" smtClean="0"/>
              <a:t>there</a:t>
            </a:r>
            <a:r>
              <a:rPr lang="fr-CA" sz="2400" dirty="0" smtClean="0"/>
              <a:t> are </a:t>
            </a:r>
            <a:r>
              <a:rPr lang="fr-CA" sz="2400" dirty="0" err="1" smtClean="0"/>
              <a:t>many</a:t>
            </a:r>
            <a:r>
              <a:rPr lang="fr-CA" sz="2400" dirty="0" smtClean="0"/>
              <a:t> of </a:t>
            </a:r>
            <a:r>
              <a:rPr lang="fr-CA" sz="2400" dirty="0" err="1" smtClean="0"/>
              <a:t>them</a:t>
            </a:r>
            <a:r>
              <a:rPr lang="fr-CA" sz="2400" dirty="0" smtClean="0"/>
              <a:t>.</a:t>
            </a:r>
            <a:endParaRPr lang="fr-CA" sz="2400" dirty="0"/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32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purpose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course?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Picture 9" descr="screen-shot-2009-11-21-at-13-44-49.png"/>
          <p:cNvPicPr>
            <a:picLocks noChangeAspect="1"/>
          </p:cNvPicPr>
          <p:nvPr/>
        </p:nvPicPr>
        <p:blipFill>
          <a:blip r:embed="rId2"/>
          <a:srcRect t="26883" b="40259"/>
          <a:stretch>
            <a:fillRect/>
          </a:stretch>
        </p:blipFill>
        <p:spPr>
          <a:xfrm>
            <a:off x="241850" y="1752600"/>
            <a:ext cx="7454350" cy="1676400"/>
          </a:xfrm>
          <a:prstGeom prst="rect">
            <a:avLst/>
          </a:prstGeom>
        </p:spPr>
      </p:pic>
      <p:pic>
        <p:nvPicPr>
          <p:cNvPr id="12" name="Picture 11" descr="linu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1447800"/>
            <a:ext cx="3798465" cy="41957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7620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You’ll essentially learn </a:t>
            </a:r>
            <a:r>
              <a:rPr lang="en-GB" sz="2800" dirty="0" smtClean="0">
                <a:solidFill>
                  <a:srgbClr val="FF0000"/>
                </a:solidFill>
              </a:rPr>
              <a:t>these</a:t>
            </a:r>
            <a:r>
              <a:rPr lang="en-GB" sz="2800" dirty="0" smtClean="0"/>
              <a:t> using </a:t>
            </a:r>
            <a:r>
              <a:rPr lang="en-GB" sz="2800" dirty="0" smtClean="0">
                <a:solidFill>
                  <a:srgbClr val="0070C0"/>
                </a:solidFill>
              </a:rPr>
              <a:t>that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4876800" y="1295400"/>
            <a:ext cx="38100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81800" y="1219200"/>
            <a:ext cx="457200" cy="304800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33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purpose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course?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7620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You’ll essentially learn these using </a:t>
            </a:r>
            <a:r>
              <a:rPr lang="en-GB" sz="2800" dirty="0" smtClean="0">
                <a:solidFill>
                  <a:srgbClr val="0070C0"/>
                </a:solidFill>
              </a:rPr>
              <a:t>that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pic>
        <p:nvPicPr>
          <p:cNvPr id="18" name="Picture 17" descr="linu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1447800"/>
            <a:ext cx="3798465" cy="419577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781800" y="1219200"/>
            <a:ext cx="457200" cy="304800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38800" y="1217612"/>
            <a:ext cx="914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15000" y="12954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91200" y="1371600"/>
            <a:ext cx="533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1676400"/>
            <a:ext cx="731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You need Linux for the course, and you’ll need to practice on it</a:t>
            </a:r>
            <a:endParaRPr lang="en-GB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4064913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...but, really, you </a:t>
            </a:r>
            <a:r>
              <a:rPr lang="en-GB" sz="2200" b="1" i="1" dirty="0" smtClean="0"/>
              <a:t>should get your own Linux</a:t>
            </a:r>
            <a:r>
              <a:rPr lang="en-GB" sz="2200" dirty="0" smtClean="0"/>
              <a:t>.</a:t>
            </a:r>
            <a:endParaRPr lang="en-GB" sz="2200" dirty="0"/>
          </a:p>
        </p:txBody>
      </p:sp>
      <p:sp>
        <p:nvSpPr>
          <p:cNvPr id="30" name="TextBox 29"/>
          <p:cNvSpPr txBox="1"/>
          <p:nvPr/>
        </p:nvSpPr>
        <p:spPr>
          <a:xfrm>
            <a:off x="-76200" y="2514600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You can log in remotely to hopper.cs.niu.edu, or go to the labs in the basement and use a virtual machine (</a:t>
            </a:r>
            <a:r>
              <a:rPr lang="en-GB" sz="2200" dirty="0" smtClean="0">
                <a:hlinkClick r:id="rId3"/>
              </a:rPr>
              <a:t>http://courses.cs.niu.edu/unix/</a:t>
            </a:r>
            <a:r>
              <a:rPr lang="en-GB" sz="2200" dirty="0" smtClean="0"/>
              <a:t>)...</a:t>
            </a:r>
            <a:endParaRPr lang="en-GB" sz="2200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Let’s look at how you can get a </a:t>
            </a:r>
            <a:r>
              <a:rPr lang="en-GB" sz="2800" smtClean="0"/>
              <a:t>working Linux...</a:t>
            </a:r>
            <a:endParaRPr lang="en-GB" sz="2800" dirty="0" smtClean="0"/>
          </a:p>
        </p:txBody>
      </p:sp>
      <p:pic>
        <p:nvPicPr>
          <p:cNvPr id="16" name="Picture 15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34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" name="Picture 15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35</a:t>
            </a:r>
            <a:endParaRPr lang="fr-CA" dirty="0"/>
          </a:p>
        </p:txBody>
      </p:sp>
      <p:pic>
        <p:nvPicPr>
          <p:cNvPr id="23" name="Picture 22" descr="tumblr_myvaxaaGUG1r0a98so4_540.jpg"/>
          <p:cNvPicPr>
            <a:picLocks noChangeAspect="1"/>
          </p:cNvPicPr>
          <p:nvPr/>
        </p:nvPicPr>
        <p:blipFill>
          <a:blip r:embed="rId3"/>
          <a:srcRect b="6312"/>
          <a:stretch>
            <a:fillRect/>
          </a:stretch>
        </p:blipFill>
        <p:spPr>
          <a:xfrm>
            <a:off x="1371600" y="2362200"/>
            <a:ext cx="6477000" cy="3581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990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4000" dirty="0" smtClean="0"/>
              <a:t>The </a:t>
            </a:r>
            <a:r>
              <a:rPr lang="fr-CA" sz="4000" dirty="0" err="1" smtClean="0"/>
              <a:t>idea</a:t>
            </a:r>
            <a:r>
              <a:rPr lang="fr-CA" sz="4000" dirty="0" smtClean="0"/>
              <a:t>: go </a:t>
            </a:r>
            <a:r>
              <a:rPr lang="fr-CA" sz="4000" dirty="0" err="1" smtClean="0"/>
              <a:t>pick</a:t>
            </a:r>
            <a:r>
              <a:rPr lang="fr-CA" sz="4000" dirty="0" smtClean="0"/>
              <a:t> an </a:t>
            </a:r>
            <a:r>
              <a:rPr lang="fr-CA" sz="4000" dirty="0" err="1" smtClean="0"/>
              <a:t>install</a:t>
            </a:r>
            <a:r>
              <a:rPr lang="fr-CA" sz="4000" dirty="0" smtClean="0"/>
              <a:t> a Linux</a:t>
            </a:r>
            <a:endParaRPr lang="fr-CA" sz="4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4114800"/>
            <a:ext cx="4495800" cy="1524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Wikipedia-logo-v2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200" y="3505200"/>
            <a:ext cx="2421285" cy="2209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52800" y="4239161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If you want to know more about Linux distributions have a look at </a:t>
            </a:r>
            <a:r>
              <a:rPr lang="en-GB" sz="2000" b="1" dirty="0" smtClean="0"/>
              <a:t>Linux Distribution </a:t>
            </a:r>
            <a:r>
              <a:rPr lang="en-GB" sz="2000" dirty="0" smtClean="0"/>
              <a:t>on Wikipedia!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6396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There are </a:t>
            </a:r>
            <a:r>
              <a:rPr lang="en-GB" sz="2800" b="1" i="1" dirty="0" smtClean="0"/>
              <a:t>many</a:t>
            </a:r>
            <a:r>
              <a:rPr lang="en-GB" sz="2800" dirty="0" smtClean="0"/>
              <a:t> Linux </a:t>
            </a:r>
            <a:r>
              <a:rPr lang="en-GB" sz="2800" dirty="0" smtClean="0">
                <a:solidFill>
                  <a:srgbClr val="FF0000"/>
                </a:solidFill>
              </a:rPr>
              <a:t>distributions</a:t>
            </a:r>
            <a:r>
              <a:rPr lang="en-GB" sz="2800" dirty="0" smtClean="0"/>
              <a:t>. You’ll need to pick one.</a:t>
            </a:r>
            <a:endParaRPr lang="en-GB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352800" y="2096869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" y="240166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They include a core based on Linux, ways for you to install what you need, and other software that may be free or not.</a:t>
            </a:r>
            <a:endParaRPr lang="en-GB" dirty="0"/>
          </a:p>
        </p:txBody>
      </p:sp>
      <p:pic>
        <p:nvPicPr>
          <p:cNvPr id="18" name="Picture 17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36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intimeline1.png"/>
          <p:cNvPicPr>
            <a:picLocks noChangeAspect="1"/>
          </p:cNvPicPr>
          <p:nvPr/>
        </p:nvPicPr>
        <p:blipFill>
          <a:blip r:embed="rId2"/>
          <a:srcRect b="65556"/>
          <a:stretch>
            <a:fillRect/>
          </a:stretch>
        </p:blipFill>
        <p:spPr>
          <a:xfrm>
            <a:off x="-1143000" y="0"/>
            <a:ext cx="10369964" cy="381000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rot="10800000">
            <a:off x="381000" y="2286001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" y="2743201"/>
            <a:ext cx="3733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b="1" u="sng" dirty="0" smtClean="0"/>
              <a:t>We use </a:t>
            </a:r>
            <a:r>
              <a:rPr lang="en-GB" b="1" u="sng" dirty="0" err="1" smtClean="0">
                <a:solidFill>
                  <a:srgbClr val="FF0000"/>
                </a:solidFill>
              </a:rPr>
              <a:t>Debian</a:t>
            </a:r>
            <a:r>
              <a:rPr lang="en-GB" dirty="0" smtClean="0">
                <a:solidFill>
                  <a:schemeClr val="tx1"/>
                </a:solidFill>
              </a:rPr>
              <a:t>. Totally free, and most popular for personal use. Seen as ‘rock solid’: not pretty, but reliable!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7400" y="1524001"/>
            <a:ext cx="3733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</a:rPr>
              <a:t>Ubuntu</a:t>
            </a:r>
            <a:r>
              <a:rPr lang="en-GB" dirty="0" smtClean="0"/>
              <a:t> is nice for those new to Linux.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91200" y="1676401"/>
            <a:ext cx="14478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Debian-OpenLogo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1"/>
            <a:ext cx="830580" cy="1097280"/>
          </a:xfrm>
          <a:prstGeom prst="rect">
            <a:avLst/>
          </a:prstGeom>
        </p:spPr>
      </p:pic>
      <p:pic>
        <p:nvPicPr>
          <p:cNvPr id="27" name="Picture 26" descr="758px-Logo-ubuntu_no(r)-black_orange-hex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925781"/>
            <a:ext cx="2651760" cy="598220"/>
          </a:xfrm>
          <a:prstGeom prst="rect">
            <a:avLst/>
          </a:prstGeom>
        </p:spPr>
      </p:pic>
      <p:pic>
        <p:nvPicPr>
          <p:cNvPr id="28" name="Picture 27" descr="248px-OpenSUSE_official-logo-color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290060"/>
            <a:ext cx="1889760" cy="11963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200" y="5449669"/>
            <a:ext cx="3581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Easy to install stuff, professional, but not particularly nice to </a:t>
            </a:r>
            <a:r>
              <a:rPr lang="en-GB" dirty="0" err="1" smtClean="0"/>
              <a:t>newbies</a:t>
            </a:r>
            <a:r>
              <a:rPr lang="en-GB" dirty="0" smtClean="0"/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" name="Picture 29" descr="Fedora_logo_and_wordmark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5181600"/>
            <a:ext cx="2910840" cy="921008"/>
          </a:xfrm>
          <a:prstGeom prst="rect">
            <a:avLst/>
          </a:prstGeom>
        </p:spPr>
      </p:pic>
      <p:pic>
        <p:nvPicPr>
          <p:cNvPr id="31" name="Picture 30" descr="Linux_Mint_logo_and_wordmark.sv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3962400"/>
            <a:ext cx="3628571" cy="11430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rot="5400000" flipH="1" flipV="1">
            <a:off x="6629400" y="2209800"/>
            <a:ext cx="289560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banner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37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ebia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222"/>
            <a:ext cx="9144000" cy="25187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01691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To download a </a:t>
            </a:r>
            <a:r>
              <a:rPr lang="en-GB" sz="2200" dirty="0" err="1" smtClean="0"/>
              <a:t>Debian</a:t>
            </a:r>
            <a:r>
              <a:rPr lang="en-GB" sz="2200" dirty="0" smtClean="0"/>
              <a:t>, go to </a:t>
            </a:r>
            <a:r>
              <a:rPr lang="en-GB" sz="2200" dirty="0" smtClean="0">
                <a:hlinkClick r:id="rId3"/>
              </a:rPr>
              <a:t>https://www.debian.org/CD/http-ftp/#stable</a:t>
            </a:r>
            <a:endParaRPr lang="en-GB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5181600" y="2971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 8Gb USB stick</a:t>
            </a:r>
            <a:endParaRPr lang="en-GB" dirty="0"/>
          </a:p>
        </p:txBody>
      </p:sp>
      <p:pic>
        <p:nvPicPr>
          <p:cNvPr id="21" name="Picture 20" descr="Intel_Inside_2006-2009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4419600"/>
            <a:ext cx="1127219" cy="1391036"/>
          </a:xfrm>
          <a:prstGeom prst="rect">
            <a:avLst/>
          </a:prstGeom>
        </p:spPr>
      </p:pic>
      <p:pic>
        <p:nvPicPr>
          <p:cNvPr id="24" name="Picture 23" descr="laptopstickers.jpg"/>
          <p:cNvPicPr>
            <a:picLocks noChangeAspect="1"/>
          </p:cNvPicPr>
          <p:nvPr/>
        </p:nvPicPr>
        <p:blipFill>
          <a:blip r:embed="rId5"/>
          <a:srcRect l="24488" t="22269" r="50000" b="48739"/>
          <a:stretch>
            <a:fillRect/>
          </a:stretch>
        </p:blipFill>
        <p:spPr>
          <a:xfrm>
            <a:off x="381000" y="4419600"/>
            <a:ext cx="2057400" cy="17526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rot="10800000">
            <a:off x="1981202" y="3962400"/>
            <a:ext cx="990599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6200000" flipV="1">
            <a:off x="342900" y="40005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CD1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540" y="1828800"/>
            <a:ext cx="4671060" cy="419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Rectangle 38"/>
          <p:cNvSpPr/>
          <p:nvPr/>
        </p:nvSpPr>
        <p:spPr>
          <a:xfrm>
            <a:off x="5943600" y="4419600"/>
            <a:ext cx="7620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banner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38</a:t>
            </a:r>
            <a:endParaRPr lang="fr-CA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19139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use a virtual machine.</a:t>
            </a:r>
            <a:endParaRPr lang="en-GB" dirty="0"/>
          </a:p>
        </p:txBody>
      </p:sp>
      <p:pic>
        <p:nvPicPr>
          <p:cNvPr id="40" name="Picture 3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39</a:t>
            </a:r>
            <a:endParaRPr lang="fr-CA" dirty="0"/>
          </a:p>
        </p:txBody>
      </p:sp>
      <p:pic>
        <p:nvPicPr>
          <p:cNvPr id="12" name="Picture 11" descr="vmware-workstation-windows-vista-linu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38200"/>
            <a:ext cx="6635496" cy="5304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76200" y="2145268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That way you don’t need to choose between Linux/Windows. You just run both.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364867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Note that your computer should have enough memory!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0686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Download </a:t>
            </a:r>
            <a:r>
              <a:rPr lang="en-GB" dirty="0" err="1" smtClean="0"/>
              <a:t>VMWare</a:t>
            </a:r>
            <a:r>
              <a:rPr lang="en-GB" dirty="0" smtClean="0"/>
              <a:t> Player to do that.</a:t>
            </a:r>
            <a:endParaRPr lang="en-GB" dirty="0"/>
          </a:p>
        </p:txBody>
      </p:sp>
      <p:pic>
        <p:nvPicPr>
          <p:cNvPr id="21" name="Picture 20" descr="VMWar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4324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perwor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1771650"/>
            <a:ext cx="3916363" cy="4537075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6921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 for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today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0" y="3059668"/>
            <a:ext cx="8893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What’s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course all about?</a:t>
            </a:r>
            <a:endParaRPr lang="fr-FR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0" y="403860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How do I </a:t>
            </a:r>
            <a:r>
              <a:rPr lang="fr-FR" dirty="0" err="1" smtClean="0"/>
              <a:t>prepare</a:t>
            </a:r>
            <a:r>
              <a:rPr lang="fr-FR" dirty="0" smtClean="0"/>
              <a:t> for the course?</a:t>
            </a:r>
            <a:endParaRPr lang="fr-FR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0" y="2069068"/>
            <a:ext cx="8820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course </a:t>
            </a:r>
            <a:r>
              <a:rPr lang="fr-FR" dirty="0" err="1" smtClean="0"/>
              <a:t>work</a:t>
            </a:r>
            <a:r>
              <a:rPr lang="fr-FR" dirty="0" smtClean="0"/>
              <a:t>?</a:t>
            </a:r>
            <a:endParaRPr lang="fr-FR" dirty="0"/>
          </a:p>
        </p:txBody>
      </p:sp>
      <p:pic>
        <p:nvPicPr>
          <p:cNvPr id="15" name="Picture 14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16" name="Picture 15" descr="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17" name="Picture 16" descr="0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2" name="Picture 21" descr="0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3" name="Picture 22" descr="05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4" name="Picture 23" descr="06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5" name="Picture 24" descr="07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6" name="Picture 25" descr="08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7" name="Picture 26" descr="09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8" name="Picture 27" descr="10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29" name="Picture 28" descr="11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30" name="Picture 29" descr="12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31" name="Picture 30" descr="13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32" name="Picture 31" descr="14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33" name="Picture 32" descr="15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34" name="Picture 33" descr="16.gi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420" y="552450"/>
            <a:ext cx="6995160" cy="5753100"/>
          </a:xfrm>
          <a:prstGeom prst="rect">
            <a:avLst/>
          </a:prstGeom>
        </p:spPr>
      </p:pic>
      <p:pic>
        <p:nvPicPr>
          <p:cNvPr id="40" name="Picture 39" descr="banner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40</a:t>
            </a:r>
            <a:endParaRPr lang="fr-CA" dirty="0"/>
          </a:p>
        </p:txBody>
      </p:sp>
      <p:sp>
        <p:nvSpPr>
          <p:cNvPr id="36" name="TextBox 35"/>
          <p:cNvSpPr txBox="1"/>
          <p:nvPr/>
        </p:nvSpPr>
        <p:spPr>
          <a:xfrm>
            <a:off x="1905000" y="3392269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you reach that stage it may take 2 hours or so. So do it overnight, while you cook dinner or watch a movie...</a:t>
            </a:r>
            <a:endParaRPr lang="en-GB" dirty="0"/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1066800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3400" dirty="0" err="1" smtClean="0"/>
              <a:t>My</a:t>
            </a:r>
            <a:r>
              <a:rPr lang="fr-CA" sz="3400" dirty="0" smtClean="0"/>
              <a:t> </a:t>
            </a:r>
            <a:r>
              <a:rPr lang="fr-CA" sz="3400" dirty="0" err="1" smtClean="0"/>
              <a:t>advice</a:t>
            </a:r>
            <a:r>
              <a:rPr lang="fr-CA" sz="3400" dirty="0" smtClean="0"/>
              <a:t>: </a:t>
            </a:r>
            <a:r>
              <a:rPr lang="fr-CA" sz="3400" dirty="0" err="1" smtClean="0"/>
              <a:t>get</a:t>
            </a:r>
            <a:r>
              <a:rPr lang="fr-CA" sz="3400" dirty="0" smtClean="0"/>
              <a:t> and </a:t>
            </a:r>
            <a:r>
              <a:rPr lang="fr-CA" sz="3400" dirty="0" err="1" smtClean="0"/>
              <a:t>install</a:t>
            </a:r>
            <a:r>
              <a:rPr lang="fr-CA" sz="3400" dirty="0" smtClean="0"/>
              <a:t> Linux on </a:t>
            </a:r>
            <a:r>
              <a:rPr lang="fr-CA" sz="3400" dirty="0" err="1" smtClean="0"/>
              <a:t>your</a:t>
            </a:r>
            <a:r>
              <a:rPr lang="fr-CA" sz="3400" dirty="0" smtClean="0"/>
              <a:t> machines. You </a:t>
            </a:r>
            <a:r>
              <a:rPr lang="fr-CA" sz="3400" dirty="0" err="1" smtClean="0"/>
              <a:t>should</a:t>
            </a:r>
            <a:r>
              <a:rPr lang="fr-CA" sz="3400" dirty="0" smtClean="0"/>
              <a:t> have </a:t>
            </a:r>
            <a:r>
              <a:rPr lang="fr-CA" sz="3400" dirty="0" err="1" smtClean="0"/>
              <a:t>done</a:t>
            </a:r>
            <a:r>
              <a:rPr lang="fr-CA" sz="3400" dirty="0" smtClean="0"/>
              <a:t> </a:t>
            </a:r>
            <a:r>
              <a:rPr lang="fr-CA" sz="3400" dirty="0" err="1" smtClean="0"/>
              <a:t>it</a:t>
            </a:r>
            <a:r>
              <a:rPr lang="fr-CA" sz="3400" dirty="0" smtClean="0"/>
              <a:t> once in </a:t>
            </a:r>
            <a:r>
              <a:rPr lang="fr-CA" sz="3400" dirty="0" err="1" smtClean="0"/>
              <a:t>your</a:t>
            </a:r>
            <a:r>
              <a:rPr lang="fr-CA" sz="3400" dirty="0" smtClean="0"/>
              <a:t> life.</a:t>
            </a:r>
            <a:endParaRPr lang="fr-CA" sz="3400" dirty="0" smtClean="0">
              <a:solidFill>
                <a:srgbClr val="FF0000"/>
              </a:solidFill>
            </a:endParaRPr>
          </a:p>
        </p:txBody>
      </p:sp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41</a:t>
            </a:r>
            <a:endParaRPr lang="fr-CA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On Thursday you will have the </a:t>
            </a:r>
            <a:r>
              <a:rPr lang="en-GB" sz="2000" b="1" i="1" u="sng" dirty="0" smtClean="0">
                <a:solidFill>
                  <a:srgbClr val="FF0000"/>
                </a:solidFill>
              </a:rPr>
              <a:t>option</a:t>
            </a:r>
            <a:r>
              <a:rPr lang="en-GB" sz="2000" dirty="0" smtClean="0"/>
              <a:t> between: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" y="3505200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/>
              <a:t>Installing a </a:t>
            </a:r>
            <a:r>
              <a:rPr lang="en-GB" dirty="0" err="1" smtClean="0"/>
              <a:t>Debian</a:t>
            </a:r>
            <a:r>
              <a:rPr lang="en-GB" dirty="0" smtClean="0"/>
              <a:t> as you’ve just seen (download image, create/configure virtual machine)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Installing a Linux Mint for lazy people (download... and open pre-installed image)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572000"/>
            <a:ext cx="9144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3400" dirty="0" smtClean="0"/>
              <a:t>Look </a:t>
            </a:r>
            <a:r>
              <a:rPr lang="fr-CA" sz="3400" dirty="0" err="1" smtClean="0"/>
              <a:t>at</a:t>
            </a:r>
            <a:r>
              <a:rPr lang="fr-CA" sz="3400" dirty="0" smtClean="0"/>
              <a:t> the </a:t>
            </a:r>
            <a:r>
              <a:rPr lang="fr-CA" sz="3400" dirty="0" err="1" smtClean="0"/>
              <a:t>install</a:t>
            </a:r>
            <a:r>
              <a:rPr lang="fr-CA" sz="3400" dirty="0" smtClean="0"/>
              <a:t> instructions and </a:t>
            </a:r>
            <a:r>
              <a:rPr lang="fr-CA" sz="3400" b="1" dirty="0" smtClean="0">
                <a:solidFill>
                  <a:srgbClr val="FF0000"/>
                </a:solidFill>
              </a:rPr>
              <a:t>DOWNLOAD A LINUX ASAP</a:t>
            </a:r>
            <a:r>
              <a:rPr lang="fr-CA" sz="3400" dirty="0" smtClean="0"/>
              <a:t>! Or </a:t>
            </a:r>
            <a:r>
              <a:rPr lang="fr-CA" sz="3400" dirty="0" err="1" smtClean="0"/>
              <a:t>painfully</a:t>
            </a:r>
            <a:r>
              <a:rPr lang="fr-CA" sz="3400" dirty="0" smtClean="0"/>
              <a:t> </a:t>
            </a:r>
            <a:r>
              <a:rPr lang="fr-CA" sz="3400" dirty="0" err="1" smtClean="0"/>
              <a:t>watch</a:t>
            </a:r>
            <a:r>
              <a:rPr lang="fr-CA" sz="3400" dirty="0" smtClean="0"/>
              <a:t> 30+ people </a:t>
            </a:r>
            <a:r>
              <a:rPr lang="fr-CA" sz="3400" dirty="0" err="1" smtClean="0"/>
              <a:t>downloading</a:t>
            </a:r>
            <a:r>
              <a:rPr lang="fr-CA" sz="3400" dirty="0" smtClean="0"/>
              <a:t> </a:t>
            </a:r>
            <a:r>
              <a:rPr lang="fr-CA" sz="3400" dirty="0" err="1" smtClean="0"/>
              <a:t>it</a:t>
            </a:r>
            <a:r>
              <a:rPr lang="fr-CA" sz="3400" dirty="0" smtClean="0"/>
              <a:t> </a:t>
            </a:r>
            <a:r>
              <a:rPr lang="fr-CA" sz="3400" dirty="0" err="1" smtClean="0"/>
              <a:t>together</a:t>
            </a:r>
            <a:r>
              <a:rPr lang="fr-CA" sz="3400" dirty="0" smtClean="0"/>
              <a:t> </a:t>
            </a:r>
            <a:r>
              <a:rPr lang="fr-CA" sz="3400" dirty="0" err="1" smtClean="0"/>
              <a:t>at</a:t>
            </a:r>
            <a:r>
              <a:rPr lang="fr-CA" sz="3400" dirty="0" smtClean="0"/>
              <a:t> </a:t>
            </a:r>
            <a:r>
              <a:rPr lang="fr-CA" sz="3400" dirty="0" err="1" smtClean="0"/>
              <a:t>snail</a:t>
            </a:r>
            <a:r>
              <a:rPr lang="fr-CA" sz="3400" dirty="0" smtClean="0"/>
              <a:t> speed for 1 </a:t>
            </a:r>
            <a:r>
              <a:rPr lang="fr-CA" sz="3400" dirty="0" err="1" smtClean="0"/>
              <a:t>hour</a:t>
            </a:r>
            <a:endParaRPr lang="fr-CA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inux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540"/>
            <a:ext cx="7330440" cy="4975860"/>
          </a:xfrm>
          <a:prstGeom prst="rect">
            <a:avLst/>
          </a:prstGeom>
        </p:spPr>
      </p:pic>
      <p:pic>
        <p:nvPicPr>
          <p:cNvPr id="18" name="Picture 17" descr="cultur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307080"/>
            <a:ext cx="6964680" cy="2865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Once you’re in the real-world, it’s up to you what Penguin you prefer. There are pros &amp; cons, and a lot of ‘attitude’ too </a:t>
            </a:r>
            <a:r>
              <a:rPr lang="en-GB" sz="2800" dirty="0" smtClean="0">
                <a:sym typeface="Wingdings" pitchFamily="2" charset="2"/>
              </a:rPr>
              <a:t></a:t>
            </a:r>
            <a:endParaRPr lang="en-GB" sz="2800" dirty="0"/>
          </a:p>
        </p:txBody>
      </p:sp>
      <p:pic>
        <p:nvPicPr>
          <p:cNvPr id="21" name="Picture 20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42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43</a:t>
            </a:r>
            <a:endParaRPr lang="fr-CA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Running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5" descr="pow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510540"/>
            <a:ext cx="6522720" cy="583692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0800000">
            <a:off x="5715000" y="5105400"/>
            <a:ext cx="1447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44</a:t>
            </a:r>
            <a:endParaRPr lang="fr-CA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Running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" name="Picture 13" descr="log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1314450"/>
            <a:ext cx="5623560" cy="4229100"/>
          </a:xfrm>
          <a:prstGeom prst="rect">
            <a:avLst/>
          </a:prstGeom>
        </p:spPr>
      </p:pic>
      <p:pic>
        <p:nvPicPr>
          <p:cNvPr id="15" name="Picture 14" descr="log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" y="811530"/>
            <a:ext cx="6240780" cy="5234940"/>
          </a:xfrm>
          <a:prstGeom prst="rect">
            <a:avLst/>
          </a:prstGeom>
        </p:spPr>
      </p:pic>
      <p:pic>
        <p:nvPicPr>
          <p:cNvPr id="16" name="Picture 15" descr="log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" y="811530"/>
            <a:ext cx="6240780" cy="5234940"/>
          </a:xfrm>
          <a:prstGeom prst="rect">
            <a:avLst/>
          </a:prstGeom>
        </p:spPr>
      </p:pic>
      <p:pic>
        <p:nvPicPr>
          <p:cNvPr id="18" name="Picture 17" descr="log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" y="811530"/>
            <a:ext cx="6240780" cy="5234940"/>
          </a:xfrm>
          <a:prstGeom prst="rect">
            <a:avLst/>
          </a:prstGeom>
        </p:spPr>
      </p:pic>
      <p:pic>
        <p:nvPicPr>
          <p:cNvPr id="23" name="Picture 22" descr="logA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838200"/>
            <a:ext cx="6233160" cy="5227320"/>
          </a:xfrm>
          <a:prstGeom prst="rect">
            <a:avLst/>
          </a:prstGeom>
        </p:spPr>
      </p:pic>
      <p:pic>
        <p:nvPicPr>
          <p:cNvPr id="24" name="Picture 23" descr="logB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838200"/>
            <a:ext cx="6233160" cy="52273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0800" y="290726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When you are done, shutdown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324600" y="38010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Do </a:t>
            </a:r>
            <a:r>
              <a:rPr lang="en-GB" b="1" u="sng" dirty="0" smtClean="0"/>
              <a:t>NOT</a:t>
            </a:r>
            <a:r>
              <a:rPr lang="en-GB" dirty="0" smtClean="0"/>
              <a:t> use the X to close the window, it’s like stopping a computer by unplugging!</a:t>
            </a:r>
            <a:endParaRPr lang="en-GB" dirty="0"/>
          </a:p>
        </p:txBody>
      </p:sp>
      <p:pic>
        <p:nvPicPr>
          <p:cNvPr id="27" name="Picture 26" descr="DoNotPres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1800" y="0"/>
            <a:ext cx="1848390" cy="1837947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rot="10800000">
            <a:off x="6172200" y="914400"/>
            <a:ext cx="7620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45</a:t>
            </a:r>
            <a:endParaRPr lang="fr-CA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Running Linux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" name="Picture 16" descr="programs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90600"/>
            <a:ext cx="6393180" cy="5143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58590" y="4933950"/>
            <a:ext cx="17526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863590" y="2916019"/>
            <a:ext cx="2743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need to install anything just by clicking</a:t>
            </a:r>
            <a:endParaRPr lang="en-GB" dirty="0"/>
          </a:p>
        </p:txBody>
      </p:sp>
      <p:sp>
        <p:nvSpPr>
          <p:cNvPr id="21" name="Freeform 20"/>
          <p:cNvSpPr/>
          <p:nvPr/>
        </p:nvSpPr>
        <p:spPr>
          <a:xfrm>
            <a:off x="6203849" y="3555560"/>
            <a:ext cx="1480242" cy="1267485"/>
          </a:xfrm>
          <a:custGeom>
            <a:avLst/>
            <a:gdLst>
              <a:gd name="connsiteX0" fmla="*/ 1059256 w 1480242"/>
              <a:gd name="connsiteY0" fmla="*/ 0 h 1267485"/>
              <a:gd name="connsiteX1" fmla="*/ 1303699 w 1480242"/>
              <a:gd name="connsiteY1" fmla="*/ 787651 h 1267485"/>
              <a:gd name="connsiteX2" fmla="*/ 0 w 1480242"/>
              <a:gd name="connsiteY2" fmla="*/ 1267485 h 126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242" h="1267485">
                <a:moveTo>
                  <a:pt x="1059256" y="0"/>
                </a:moveTo>
                <a:cubicBezTo>
                  <a:pt x="1269749" y="288202"/>
                  <a:pt x="1480242" y="576404"/>
                  <a:pt x="1303699" y="787651"/>
                </a:cubicBezTo>
                <a:cubicBezTo>
                  <a:pt x="1127156" y="998898"/>
                  <a:pt x="563578" y="1133191"/>
                  <a:pt x="0" y="126748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stCxn id="21" idx="2"/>
          </p:cNvCxnSpPr>
          <p:nvPr/>
        </p:nvCxnSpPr>
        <p:spPr>
          <a:xfrm flipH="1">
            <a:off x="5787390" y="4823045"/>
            <a:ext cx="416459" cy="1109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programs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90600"/>
            <a:ext cx="6393180" cy="51435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200" y="13626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Then you can type the name of the program you want (if known)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38200" y="2360612"/>
            <a:ext cx="20574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200" y="32676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Or browse per category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46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47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52400"/>
            <a:ext cx="1828800" cy="15849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22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905000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What’s an operating system for?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In the grid below, tell us whether it’s a combination we currently use, stopped using, or never used.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Cite 3 Linux distributions.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Have your own Linux. </a:t>
            </a:r>
            <a:r>
              <a:rPr lang="en-GB" b="1" i="1" dirty="0" smtClean="0"/>
              <a:t>On Thursday we will show you one way to do it.</a:t>
            </a:r>
            <a:endParaRPr lang="en-GB" b="1" i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0" y="32004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Single process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Multiple</a:t>
                      </a:r>
                      <a:r>
                        <a:rPr lang="en-GB" baseline="0" dirty="0" smtClean="0"/>
                        <a:t> processes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Single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Multiple 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182721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 go </a:t>
            </a:r>
            <a:r>
              <a:rPr lang="fr-FR" sz="2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further</a:t>
            </a:r>
            <a:r>
              <a:rPr lang="fr-FR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7510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51301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Stairway-To-Heaven-Wallpapers-H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81325"/>
            <a:ext cx="4495800" cy="2809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48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49</a:t>
            </a:r>
            <a:endParaRPr lang="fr-CA" dirty="0"/>
          </a:p>
        </p:txBody>
      </p:sp>
      <p:pic>
        <p:nvPicPr>
          <p:cNvPr id="15" name="Picture 14" descr="usbsti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2511652" cy="22158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05000" y="1654314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You can </a:t>
            </a:r>
            <a:r>
              <a:rPr lang="en-GB" sz="2000" dirty="0" smtClean="0">
                <a:solidFill>
                  <a:srgbClr val="FF0000"/>
                </a:solidFill>
              </a:rPr>
              <a:t>run Linux from a USB Stick</a:t>
            </a:r>
            <a:r>
              <a:rPr lang="en-GB" sz="2000" dirty="0" smtClean="0"/>
              <a:t>. That way, when your computer starts, you can start either Linux or Windows. To do that...</a:t>
            </a:r>
            <a:endParaRPr lang="en-GB" sz="2000" dirty="0"/>
          </a:p>
        </p:txBody>
      </p:sp>
      <p:pic>
        <p:nvPicPr>
          <p:cNvPr id="17" name="Picture 16" descr="UNetBootin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08916"/>
            <a:ext cx="6686550" cy="37632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32766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</a:t>
            </a:r>
            <a:r>
              <a:rPr lang="en-GB" dirty="0" err="1" smtClean="0"/>
              <a:t>i</a:t>
            </a:r>
            <a:r>
              <a:rPr lang="en-GB" dirty="0" smtClean="0"/>
              <a:t>) Download </a:t>
            </a:r>
            <a:r>
              <a:rPr lang="en-GB" dirty="0" err="1" smtClean="0"/>
              <a:t>UNetbootin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(ii) Plug in the USB</a:t>
            </a:r>
          </a:p>
          <a:p>
            <a:endParaRPr lang="en-GB" dirty="0" smtClean="0"/>
          </a:p>
          <a:p>
            <a:r>
              <a:rPr lang="en-GB" dirty="0" smtClean="0"/>
              <a:t>(iii) Start </a:t>
            </a:r>
            <a:r>
              <a:rPr lang="en-GB" dirty="0" err="1" smtClean="0"/>
              <a:t>UNetbootin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876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(iv) Select the </a:t>
            </a:r>
            <a:r>
              <a:rPr lang="en-GB" dirty="0" err="1" smtClean="0"/>
              <a:t>iso</a:t>
            </a:r>
            <a:r>
              <a:rPr lang="en-GB" dirty="0" smtClean="0"/>
              <a:t> file and your USB stick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6504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(v) Wait a long time</a:t>
            </a:r>
          </a:p>
        </p:txBody>
      </p:sp>
      <p:pic>
        <p:nvPicPr>
          <p:cNvPr id="27" name="Picture 26" descr="boo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219200"/>
            <a:ext cx="5866636" cy="434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2819400" y="4419600"/>
            <a:ext cx="56388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Bootin2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219200"/>
            <a:ext cx="5867400" cy="4337530"/>
          </a:xfrm>
          <a:prstGeom prst="rect">
            <a:avLst/>
          </a:prstGeom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Other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ways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 (1):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booting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on a USB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1825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Course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timetable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5" name="Picture 14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9144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For </a:t>
            </a:r>
            <a:r>
              <a:rPr lang="en-GB" sz="3600" b="1" dirty="0" smtClean="0">
                <a:solidFill>
                  <a:srgbClr val="FF0000"/>
                </a:solidFill>
              </a:rPr>
              <a:t>this week ONLY</a:t>
            </a:r>
            <a:r>
              <a:rPr lang="en-GB" sz="3600" dirty="0" smtClean="0"/>
              <a:t>, we will be in CSL on Thursday. That’s the lab in the basement.</a:t>
            </a:r>
            <a:endParaRPr lang="en-GB" sz="36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00200" y="1447800"/>
            <a:ext cx="2743200" cy="158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52600" y="1524000"/>
            <a:ext cx="2438400" cy="141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What_I_Cant_F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38400"/>
            <a:ext cx="3454400" cy="259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TextBox 27"/>
          <p:cNvSpPr txBox="1"/>
          <p:nvPr/>
        </p:nvSpPr>
        <p:spPr>
          <a:xfrm>
            <a:off x="3581400" y="2721114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We will show you how to get ready for this course. So you better be there!</a:t>
            </a:r>
            <a:endParaRPr lang="en-GB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81400" y="4168914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You will need an 8Gb USB memory stick formatted in NTFS</a:t>
            </a:r>
          </a:p>
          <a:p>
            <a:pPr algn="ctr"/>
            <a:r>
              <a:rPr lang="en-GB" sz="2000" i="1" dirty="0" smtClean="0"/>
              <a:t>OR...</a:t>
            </a:r>
          </a:p>
          <a:p>
            <a:pPr algn="ctr"/>
            <a:r>
              <a:rPr lang="en-GB" sz="2000" dirty="0" smtClean="0"/>
              <a:t>your own laptop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aspber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674"/>
            <a:ext cx="9144000" cy="46201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6284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CA" sz="3600" dirty="0" err="1" smtClean="0"/>
              <a:t>Buy</a:t>
            </a:r>
            <a:r>
              <a:rPr lang="fr-CA" sz="3600" dirty="0" smtClean="0"/>
              <a:t> a computer </a:t>
            </a:r>
            <a:r>
              <a:rPr lang="fr-CA" sz="3600" dirty="0" err="1" smtClean="0"/>
              <a:t>that</a:t>
            </a:r>
            <a:r>
              <a:rPr lang="fr-CA" sz="3600" dirty="0" smtClean="0"/>
              <a:t> </a:t>
            </a:r>
            <a:r>
              <a:rPr lang="fr-CA" sz="3600" dirty="0" err="1" smtClean="0"/>
              <a:t>already</a:t>
            </a:r>
            <a:r>
              <a:rPr lang="fr-CA" sz="3600" dirty="0" smtClean="0"/>
              <a:t> has Linux </a:t>
            </a:r>
            <a:r>
              <a:rPr lang="fr-CA" sz="3600" dirty="0" err="1" smtClean="0"/>
              <a:t>such</a:t>
            </a:r>
            <a:r>
              <a:rPr lang="fr-CA" sz="3600" dirty="0" smtClean="0"/>
              <a:t> as </a:t>
            </a:r>
            <a:r>
              <a:rPr lang="fr-CA" sz="3600" dirty="0" err="1" smtClean="0">
                <a:solidFill>
                  <a:srgbClr val="FF0000"/>
                </a:solidFill>
              </a:rPr>
              <a:t>Raspberry</a:t>
            </a:r>
            <a:r>
              <a:rPr lang="fr-CA" sz="3600" dirty="0" smtClean="0">
                <a:solidFill>
                  <a:srgbClr val="FF0000"/>
                </a:solidFill>
              </a:rPr>
              <a:t> Pi </a:t>
            </a:r>
            <a:r>
              <a:rPr lang="fr-CA" sz="3600" dirty="0" smtClean="0"/>
              <a:t>($30-70 </a:t>
            </a:r>
            <a:r>
              <a:rPr lang="fr-CA" sz="3600" dirty="0" err="1" smtClean="0"/>
              <a:t>without</a:t>
            </a:r>
            <a:r>
              <a:rPr lang="fr-CA" sz="3600" dirty="0" smtClean="0"/>
              <a:t> </a:t>
            </a:r>
            <a:r>
              <a:rPr lang="fr-CA" sz="3600" dirty="0" err="1" smtClean="0"/>
              <a:t>screen</a:t>
            </a:r>
            <a:r>
              <a:rPr lang="fr-CA" sz="3600" dirty="0" smtClean="0"/>
              <a:t>)</a:t>
            </a:r>
            <a:endParaRPr lang="fr-CA" sz="3600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50</a:t>
            </a:r>
            <a:endParaRPr lang="fr-CA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Other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ways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 (2):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linux system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ygwi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3967238"/>
          </a:xfrm>
          <a:prstGeom prst="rect">
            <a:avLst/>
          </a:prstGeom>
        </p:spPr>
      </p:pic>
      <p:pic>
        <p:nvPicPr>
          <p:cNvPr id="12" name="Picture 11" descr="Mob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15467"/>
            <a:ext cx="9144000" cy="4909133"/>
          </a:xfrm>
          <a:prstGeom prst="rect">
            <a:avLst/>
          </a:prstGeom>
        </p:spPr>
      </p:pic>
      <p:pic>
        <p:nvPicPr>
          <p:cNvPr id="8" name="Picture 7" descr="bann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51</a:t>
            </a:r>
            <a:endParaRPr lang="fr-CA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1063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Other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ways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linux (3):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don’t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install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it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773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is a variety of Linux emulators that run in Windows and allow to do very basic stuff.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800600" y="4267200"/>
            <a:ext cx="13716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6172200" y="4267200"/>
            <a:ext cx="25908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763000" y="4267200"/>
            <a:ext cx="762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581400" y="4267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411162"/>
            <a:ext cx="533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Picture 5" descr="gra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0"/>
            <a:ext cx="3962400" cy="3043844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73050" y="1165830"/>
            <a:ext cx="4968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/>
              <a:t>24% </a:t>
            </a:r>
            <a:r>
              <a:rPr lang="fr-FR" sz="2400" b="1" dirty="0" err="1" smtClean="0">
                <a:solidFill>
                  <a:srgbClr val="0070C0"/>
                </a:solidFill>
              </a:rPr>
              <a:t>assignments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7975" y="3581400"/>
            <a:ext cx="4968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/>
              <a:t>46% </a:t>
            </a:r>
            <a:r>
              <a:rPr lang="fr-FR" sz="2400" b="1" dirty="0" smtClean="0">
                <a:solidFill>
                  <a:srgbClr val="00B050"/>
                </a:solidFill>
              </a:rPr>
              <a:t>exams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77875" y="1648430"/>
            <a:ext cx="4679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smtClean="0"/>
              <a:t>4 </a:t>
            </a:r>
            <a:r>
              <a:rPr lang="fr-FR" i="1" dirty="0" err="1" smtClean="0"/>
              <a:t>assignments</a:t>
            </a:r>
            <a:r>
              <a:rPr lang="fr-FR" i="1" dirty="0" smtClean="0"/>
              <a:t> @ 6% </a:t>
            </a:r>
            <a:r>
              <a:rPr lang="fr-FR" i="1" dirty="0" err="1" smtClean="0"/>
              <a:t>each</a:t>
            </a:r>
            <a:endParaRPr lang="fr-FR" i="1" dirty="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06450" y="3962400"/>
            <a:ext cx="46799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err="1" smtClean="0"/>
              <a:t>Midterm</a:t>
            </a:r>
            <a:r>
              <a:rPr lang="fr-FR" i="1" dirty="0" smtClean="0"/>
              <a:t> @ 20%</a:t>
            </a:r>
          </a:p>
          <a:p>
            <a:pPr>
              <a:spcBef>
                <a:spcPct val="50000"/>
              </a:spcBef>
            </a:pPr>
            <a:r>
              <a:rPr lang="fr-FR" i="1" dirty="0" smtClean="0"/>
              <a:t>Final @ 26%</a:t>
            </a:r>
            <a:endParaRPr lang="fr-FR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04800" y="2472898"/>
            <a:ext cx="4968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/>
              <a:t>28% </a:t>
            </a:r>
            <a:r>
              <a:rPr lang="fr-FR" sz="2400" b="1" dirty="0" err="1" smtClean="0">
                <a:solidFill>
                  <a:srgbClr val="7030A0"/>
                </a:solidFill>
              </a:rPr>
              <a:t>quizzes</a:t>
            </a:r>
            <a:endParaRPr lang="fr-FR" sz="2400" b="1" dirty="0" smtClean="0">
              <a:solidFill>
                <a:srgbClr val="7030A0"/>
              </a:solidFill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803275" y="2853898"/>
            <a:ext cx="4679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smtClean="0"/>
              <a:t>7 </a:t>
            </a:r>
            <a:r>
              <a:rPr lang="fr-FR" i="1" dirty="0" err="1" smtClean="0"/>
              <a:t>quizzes</a:t>
            </a:r>
            <a:r>
              <a:rPr lang="fr-FR" i="1" dirty="0" smtClean="0"/>
              <a:t> @ 4% </a:t>
            </a:r>
            <a:r>
              <a:rPr lang="fr-FR" i="1" dirty="0" err="1" smtClean="0"/>
              <a:t>each</a:t>
            </a:r>
            <a:endParaRPr lang="fr-FR" i="1" dirty="0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8925" y="5029200"/>
            <a:ext cx="4968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smtClean="0"/>
              <a:t>2% </a:t>
            </a:r>
            <a:r>
              <a:rPr lang="fr-FR" sz="2400" b="1" dirty="0" smtClean="0">
                <a:solidFill>
                  <a:srgbClr val="FF0000"/>
                </a:solidFill>
              </a:rPr>
              <a:t>setting up </a:t>
            </a:r>
            <a:r>
              <a:rPr lang="fr-FR" sz="2400" b="1" dirty="0" err="1" smtClean="0">
                <a:solidFill>
                  <a:srgbClr val="FF0000"/>
                </a:solidFill>
              </a:rPr>
              <a:t>your</a:t>
            </a:r>
            <a:r>
              <a:rPr lang="fr-FR" sz="2400" b="1" dirty="0" smtClean="0">
                <a:solidFill>
                  <a:srgbClr val="FF0000"/>
                </a:solidFill>
              </a:rPr>
              <a:t> machine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762000" y="5410200"/>
            <a:ext cx="4679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i="1" dirty="0" smtClean="0"/>
              <a:t>This Thursday in the </a:t>
            </a:r>
            <a:r>
              <a:rPr lang="fr-FR" i="1" dirty="0" err="1" smtClean="0"/>
              <a:t>lab</a:t>
            </a:r>
            <a:endParaRPr lang="fr-FR" i="1" dirty="0"/>
          </a:p>
        </p:txBody>
      </p:sp>
      <p:sp>
        <p:nvSpPr>
          <p:cNvPr id="19" name="Rectangle 18"/>
          <p:cNvSpPr/>
          <p:nvPr/>
        </p:nvSpPr>
        <p:spPr>
          <a:xfrm>
            <a:off x="3581400" y="4267200"/>
            <a:ext cx="5257800" cy="533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3581400" y="37338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100%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1" grpId="0" animBg="1"/>
      <p:bldP spid="8" grpId="0"/>
      <p:bldP spid="9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Picture 8" descr="name-the-rabbit-in-alice-in-wonderla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4419600" cy="4419600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950893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err="1" smtClean="0"/>
              <a:t>Assignments</a:t>
            </a:r>
            <a:r>
              <a:rPr lang="fr-FR" sz="2800" dirty="0" smtClean="0"/>
              <a:t> are all </a:t>
            </a:r>
            <a:r>
              <a:rPr lang="fr-FR" sz="2800" dirty="0" err="1" smtClean="0"/>
              <a:t>submitted</a:t>
            </a:r>
            <a:r>
              <a:rPr lang="fr-FR" sz="2800" dirty="0" smtClean="0"/>
              <a:t> </a:t>
            </a:r>
            <a:r>
              <a:rPr lang="fr-FR" sz="2800" dirty="0" err="1" smtClean="0"/>
              <a:t>through</a:t>
            </a:r>
            <a:r>
              <a:rPr lang="fr-FR" sz="2800" dirty="0" smtClean="0"/>
              <a:t> the course </a:t>
            </a:r>
            <a:r>
              <a:rPr lang="fr-FR" sz="2800" dirty="0" err="1" smtClean="0"/>
              <a:t>website</a:t>
            </a:r>
            <a:r>
              <a:rPr lang="fr-FR" sz="2800" dirty="0" smtClean="0"/>
              <a:t>. </a:t>
            </a:r>
            <a:r>
              <a:rPr lang="fr-FR" sz="2800" u="sng" dirty="0" smtClean="0">
                <a:solidFill>
                  <a:srgbClr val="FF0000"/>
                </a:solidFill>
              </a:rPr>
              <a:t>The </a:t>
            </a:r>
            <a:r>
              <a:rPr lang="fr-FR" sz="2800" u="sng" dirty="0" err="1" smtClean="0">
                <a:solidFill>
                  <a:srgbClr val="FF0000"/>
                </a:solidFill>
              </a:rPr>
              <a:t>submission</a:t>
            </a:r>
            <a:r>
              <a:rPr lang="fr-FR" sz="2800" u="sng" dirty="0" smtClean="0">
                <a:solidFill>
                  <a:srgbClr val="FF0000"/>
                </a:solidFill>
              </a:rPr>
              <a:t> server closes </a:t>
            </a:r>
            <a:r>
              <a:rPr lang="fr-FR" sz="2800" u="sng" dirty="0" err="1" smtClean="0">
                <a:solidFill>
                  <a:srgbClr val="FF0000"/>
                </a:solidFill>
              </a:rPr>
              <a:t>at</a:t>
            </a:r>
            <a:r>
              <a:rPr lang="fr-FR" sz="2800" u="sng" dirty="0" smtClean="0">
                <a:solidFill>
                  <a:srgbClr val="FF0000"/>
                </a:solidFill>
              </a:rPr>
              <a:t> the deadline.</a:t>
            </a:r>
            <a:endParaRPr lang="fr-FR" sz="2800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057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The TA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try</a:t>
            </a:r>
            <a:r>
              <a:rPr lang="fr-CA" dirty="0" smtClean="0"/>
              <a:t> to </a:t>
            </a:r>
            <a:r>
              <a:rPr lang="fr-CA" dirty="0" err="1" smtClean="0"/>
              <a:t>give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a </a:t>
            </a:r>
            <a:r>
              <a:rPr lang="fr-CA" dirty="0" err="1" smtClean="0"/>
              <a:t>fast</a:t>
            </a:r>
            <a:r>
              <a:rPr lang="fr-CA" dirty="0" smtClean="0"/>
              <a:t> feedback, </a:t>
            </a:r>
            <a:r>
              <a:rPr lang="fr-CA" dirty="0" err="1" smtClean="0"/>
              <a:t>so</a:t>
            </a:r>
            <a:r>
              <a:rPr lang="fr-CA" dirty="0" smtClean="0"/>
              <a:t> </a:t>
            </a:r>
            <a:r>
              <a:rPr lang="fr-CA" dirty="0" err="1" smtClean="0"/>
              <a:t>everyone’s</a:t>
            </a:r>
            <a:r>
              <a:rPr lang="fr-CA" dirty="0" smtClean="0"/>
              <a:t> </a:t>
            </a:r>
            <a:r>
              <a:rPr lang="fr-CA" dirty="0" err="1" smtClean="0"/>
              <a:t>work</a:t>
            </a:r>
            <a:r>
              <a:rPr lang="fr-CA" dirty="0" smtClean="0"/>
              <a:t> has to </a:t>
            </a:r>
            <a:r>
              <a:rPr lang="fr-CA" dirty="0" err="1" smtClean="0"/>
              <a:t>be</a:t>
            </a:r>
            <a:r>
              <a:rPr lang="fr-CA" dirty="0" smtClean="0"/>
              <a:t> in </a:t>
            </a:r>
            <a:r>
              <a:rPr lang="fr-CA" dirty="0" err="1" smtClean="0"/>
              <a:t>at</a:t>
            </a:r>
            <a:r>
              <a:rPr lang="fr-CA" dirty="0" smtClean="0"/>
              <a:t> the </a:t>
            </a:r>
            <a:r>
              <a:rPr lang="fr-CA" dirty="0" err="1" smtClean="0"/>
              <a:t>same</a:t>
            </a:r>
            <a:r>
              <a:rPr lang="fr-CA" dirty="0" smtClean="0"/>
              <a:t> time.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5867400" y="2209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You </a:t>
            </a:r>
            <a:r>
              <a:rPr lang="fr-CA" dirty="0" err="1" smtClean="0"/>
              <a:t>can</a:t>
            </a:r>
            <a:r>
              <a:rPr lang="fr-CA" dirty="0" smtClean="0"/>
              <a:t> </a:t>
            </a:r>
            <a:r>
              <a:rPr lang="fr-CA" dirty="0" err="1" smtClean="0"/>
              <a:t>submit</a:t>
            </a:r>
            <a:r>
              <a:rPr lang="fr-CA" dirty="0" smtClean="0"/>
              <a:t> as </a:t>
            </a:r>
            <a:r>
              <a:rPr lang="fr-CA" dirty="0" err="1" smtClean="0"/>
              <a:t>many</a:t>
            </a:r>
            <a:r>
              <a:rPr lang="fr-CA" dirty="0" smtClean="0"/>
              <a:t> times as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want</a:t>
            </a:r>
            <a:r>
              <a:rPr lang="fr-CA" dirty="0" smtClean="0"/>
              <a:t>, up to the deadline. So </a:t>
            </a:r>
            <a:r>
              <a:rPr lang="fr-CA" dirty="0" err="1" smtClean="0"/>
              <a:t>send</a:t>
            </a:r>
            <a:r>
              <a:rPr lang="fr-CA" dirty="0" smtClean="0"/>
              <a:t> backups!</a:t>
            </a:r>
            <a:endParaRPr lang="fr-CA" dirty="0"/>
          </a:p>
        </p:txBody>
      </p:sp>
      <p:pic>
        <p:nvPicPr>
          <p:cNvPr id="12" name="Picture 11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pic>
        <p:nvPicPr>
          <p:cNvPr id="11" name="Picture 10" descr="dog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285530"/>
            <a:ext cx="381000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" name="Picture 11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pic>
        <p:nvPicPr>
          <p:cNvPr id="15" name="Picture 14" descr="ReadingQuizz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2819400"/>
            <a:ext cx="5334000" cy="3447997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4182701" y="3150606"/>
            <a:ext cx="1013988" cy="479834"/>
          </a:xfrm>
          <a:custGeom>
            <a:avLst/>
            <a:gdLst>
              <a:gd name="connsiteX0" fmla="*/ 0 w 1013988"/>
              <a:gd name="connsiteY0" fmla="*/ 126748 h 479834"/>
              <a:gd name="connsiteX1" fmla="*/ 27160 w 1013988"/>
              <a:gd name="connsiteY1" fmla="*/ 271604 h 479834"/>
              <a:gd name="connsiteX2" fmla="*/ 244444 w 1013988"/>
              <a:gd name="connsiteY2" fmla="*/ 425513 h 479834"/>
              <a:gd name="connsiteX3" fmla="*/ 353085 w 1013988"/>
              <a:gd name="connsiteY3" fmla="*/ 461727 h 479834"/>
              <a:gd name="connsiteX4" fmla="*/ 679010 w 1013988"/>
              <a:gd name="connsiteY4" fmla="*/ 479834 h 479834"/>
              <a:gd name="connsiteX5" fmla="*/ 796705 w 1013988"/>
              <a:gd name="connsiteY5" fmla="*/ 344032 h 479834"/>
              <a:gd name="connsiteX6" fmla="*/ 1013988 w 1013988"/>
              <a:gd name="connsiteY6" fmla="*/ 280657 h 479834"/>
              <a:gd name="connsiteX7" fmla="*/ 995881 w 1013988"/>
              <a:gd name="connsiteY7" fmla="*/ 0 h 479834"/>
              <a:gd name="connsiteX8" fmla="*/ 90535 w 1013988"/>
              <a:gd name="connsiteY8" fmla="*/ 0 h 479834"/>
              <a:gd name="connsiteX9" fmla="*/ 0 w 1013988"/>
              <a:gd name="connsiteY9" fmla="*/ 126748 h 47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3988" h="479834">
                <a:moveTo>
                  <a:pt x="0" y="126748"/>
                </a:moveTo>
                <a:lnTo>
                  <a:pt x="27160" y="271604"/>
                </a:lnTo>
                <a:lnTo>
                  <a:pt x="244444" y="425513"/>
                </a:lnTo>
                <a:lnTo>
                  <a:pt x="353085" y="461727"/>
                </a:lnTo>
                <a:lnTo>
                  <a:pt x="679010" y="479834"/>
                </a:lnTo>
                <a:lnTo>
                  <a:pt x="796705" y="344032"/>
                </a:lnTo>
                <a:lnTo>
                  <a:pt x="1013988" y="280657"/>
                </a:lnTo>
                <a:cubicBezTo>
                  <a:pt x="1007752" y="187118"/>
                  <a:pt x="995881" y="93747"/>
                  <a:pt x="995881" y="0"/>
                </a:cubicBezTo>
                <a:lnTo>
                  <a:pt x="90535" y="0"/>
                </a:lnTo>
                <a:lnTo>
                  <a:pt x="0" y="12674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0" y="10007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You </a:t>
            </a:r>
            <a:r>
              <a:rPr lang="fr-FR" sz="2800" dirty="0" err="1" smtClean="0"/>
              <a:t>will</a:t>
            </a:r>
            <a:r>
              <a:rPr lang="fr-FR" sz="2800" dirty="0" smtClean="0"/>
              <a:t> </a:t>
            </a:r>
            <a:r>
              <a:rPr lang="fr-FR" sz="2800" dirty="0" err="1" smtClean="0"/>
              <a:t>be</a:t>
            </a:r>
            <a:r>
              <a:rPr lang="fr-FR" sz="2800" dirty="0" smtClean="0"/>
              <a:t> </a:t>
            </a:r>
            <a:r>
              <a:rPr lang="fr-FR" sz="2800" dirty="0" err="1" smtClean="0"/>
              <a:t>told</a:t>
            </a:r>
            <a:r>
              <a:rPr lang="fr-FR" sz="2800" dirty="0" smtClean="0"/>
              <a:t> about one class </a:t>
            </a:r>
            <a:r>
              <a:rPr lang="fr-FR" sz="2800" dirty="0" err="1" smtClean="0"/>
              <a:t>ahead</a:t>
            </a:r>
            <a:r>
              <a:rPr lang="fr-FR" sz="2800" dirty="0" smtClean="0"/>
              <a:t> </a:t>
            </a:r>
            <a:r>
              <a:rPr lang="fr-FR" sz="2800" dirty="0" err="1" smtClean="0"/>
              <a:t>that</a:t>
            </a:r>
            <a:r>
              <a:rPr lang="fr-FR" sz="2800" dirty="0" smtClean="0"/>
              <a:t> a quiz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coming</a:t>
            </a:r>
            <a:r>
              <a:rPr lang="fr-FR" sz="2800" dirty="0" smtClean="0"/>
              <a:t>.</a:t>
            </a:r>
            <a:endParaRPr lang="fr-FR" sz="2800" u="sng" dirty="0">
              <a:solidFill>
                <a:srgbClr val="FF0000"/>
              </a:solidFill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838200" y="1865293"/>
            <a:ext cx="7696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/>
              <a:t>The content for </a:t>
            </a:r>
            <a:r>
              <a:rPr lang="fr-FR" sz="2800" dirty="0" err="1" smtClean="0"/>
              <a:t>each</a:t>
            </a:r>
            <a:r>
              <a:rPr lang="fr-FR" sz="2800" dirty="0" smtClean="0"/>
              <a:t> quiz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everything</a:t>
            </a:r>
            <a:r>
              <a:rPr lang="fr-FR" sz="2800" dirty="0" smtClean="0"/>
              <a:t> </a:t>
            </a:r>
            <a:r>
              <a:rPr lang="fr-FR" sz="2800" dirty="0" err="1" smtClean="0"/>
              <a:t>that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learned</a:t>
            </a:r>
            <a:r>
              <a:rPr lang="fr-FR" sz="2800" dirty="0" smtClean="0"/>
              <a:t> </a:t>
            </a:r>
            <a:r>
              <a:rPr lang="fr-FR" sz="2800" dirty="0" err="1" smtClean="0"/>
              <a:t>since</a:t>
            </a:r>
            <a:r>
              <a:rPr lang="fr-FR" sz="2800" dirty="0" smtClean="0"/>
              <a:t> the last quiz.</a:t>
            </a:r>
            <a:endParaRPr lang="fr-FR" sz="28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Grading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" name="Picture 5" descr="exam-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075" y="1484313"/>
            <a:ext cx="4752975" cy="4335462"/>
          </a:xfrm>
          <a:prstGeom prst="rect">
            <a:avLst/>
          </a:prstGeom>
          <a:noFill/>
        </p:spPr>
      </p:pic>
      <p:pic>
        <p:nvPicPr>
          <p:cNvPr id="9" name="Picture 8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Welcome 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032337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For the date of the final exam, check:</a:t>
            </a:r>
          </a:p>
          <a:p>
            <a:pPr algn="ctr"/>
            <a:r>
              <a:rPr lang="en-GB" sz="2000" dirty="0" smtClean="0">
                <a:hlinkClick r:id="rId4"/>
              </a:rPr>
              <a:t>http://www.niu.edu/regrec/dates/schedules/standardexams.shtml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784937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 midterm exam is expected when we are done with Shell programming, roughly halfway through the course.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2059</Words>
  <Application>Microsoft Office PowerPoint</Application>
  <PresentationFormat>On-screen Show (4:3)</PresentationFormat>
  <Paragraphs>322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449</cp:revision>
  <dcterms:created xsi:type="dcterms:W3CDTF">2006-08-16T00:00:00Z</dcterms:created>
  <dcterms:modified xsi:type="dcterms:W3CDTF">2018-01-13T02:13:31Z</dcterms:modified>
</cp:coreProperties>
</file>